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ClrTx/>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1291579"/>
            <a:ext cx="29260800" cy="195072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2921000" y="330200"/>
            <a:ext cx="18542000" cy="9207501"/>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8016875" y="-63500"/>
            <a:ext cx="19831050" cy="13220701"/>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9972675" y="2125132"/>
            <a:ext cx="16402050" cy="109347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5290800" y="6870700"/>
            <a:ext cx="8343900" cy="5562600"/>
          </a:xfrm>
          <a:prstGeom prst="rect">
            <a:avLst/>
          </a:prstGeom>
        </p:spPr>
        <p:txBody>
          <a:bodyPr lIns="91439" tIns="45719" rIns="91439" bIns="45719" anchor="t">
            <a:noAutofit/>
          </a:bodyPr>
          <a:lstStyle/>
          <a:p>
            <a:pPr/>
          </a:p>
        </p:txBody>
      </p:sp>
      <p:sp>
        <p:nvSpPr>
          <p:cNvPr id="84" name="Image"/>
          <p:cNvSpPr/>
          <p:nvPr>
            <p:ph type="pic" sz="quarter" idx="22"/>
          </p:nvPr>
        </p:nvSpPr>
        <p:spPr>
          <a:xfrm>
            <a:off x="15316200" y="952500"/>
            <a:ext cx="8305800" cy="5537200"/>
          </a:xfrm>
          <a:prstGeom prst="rect">
            <a:avLst/>
          </a:prstGeom>
        </p:spPr>
        <p:txBody>
          <a:bodyPr lIns="91439" tIns="45719" rIns="91439" bIns="45719" anchor="t">
            <a:noAutofit/>
          </a:bodyPr>
          <a:lstStyle/>
          <a:p>
            <a:pPr/>
          </a:p>
        </p:txBody>
      </p:sp>
      <p:sp>
        <p:nvSpPr>
          <p:cNvPr id="85" name="Image"/>
          <p:cNvSpPr/>
          <p:nvPr>
            <p:ph type="pic" idx="23"/>
          </p:nvPr>
        </p:nvSpPr>
        <p:spPr>
          <a:xfrm>
            <a:off x="-1739900" y="-258233"/>
            <a:ext cx="20065999" cy="13377332"/>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mailto:michael@mvav?subject=RE:%20Freelance%20AV%20Tech" TargetMode="External"/><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slide" Target="slide4.xml"/><Relationship Id="rId4" Type="http://schemas.openxmlformats.org/officeDocument/2006/relationships/hyperlink" Target="mailto:michael@mvav?subject=RE:%20Freelance%20AV%20Tech" TargetMode="External"/><Relationship Id="rId5"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slide" Target="slide2.xml"/><Relationship Id="rId4" Type="http://schemas.openxmlformats.org/officeDocument/2006/relationships/slide" Target="slide12.xml"/><Relationship Id="rId5" Type="http://schemas.openxmlformats.org/officeDocument/2006/relationships/hyperlink" Target="mailto:michael@mvav?subject=RE:%20Freelance%20AV%20Tech" TargetMode="External"/><Relationship Id="rId6"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slide" Target="slide2.xml"/><Relationship Id="rId6" Type="http://schemas.openxmlformats.org/officeDocument/2006/relationships/hyperlink" Target="mailto:michael@mvav?subject=RE:%20Freelance%20AV%20Tech" TargetMode="External"/><Relationship Id="rId7"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slide" Target="slide3.xml"/><Relationship Id="rId4" Type="http://schemas.openxmlformats.org/officeDocument/2006/relationships/hyperlink" Target="mailto:michael@mvav?subject=RE:%20Freelance%20AV%20Tech" TargetMode="External"/><Relationship Id="rId5"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slide" Target="slide5.xml"/><Relationship Id="rId4" Type="http://schemas.openxmlformats.org/officeDocument/2006/relationships/slide" Target="slide15.xml"/><Relationship Id="rId5" Type="http://schemas.openxmlformats.org/officeDocument/2006/relationships/hyperlink" Target="mailto:michael@mvav?subject=RE:%20Freelance%20AV%20Tech" TargetMode="External"/><Relationship Id="rId6"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0.png"/><Relationship Id="rId6" Type="http://schemas.openxmlformats.org/officeDocument/2006/relationships/slide" Target="slide5.xml"/><Relationship Id="rId7" Type="http://schemas.openxmlformats.org/officeDocument/2006/relationships/hyperlink" Target="mailto:michael@mvav?subject=RE:%20Freelance%20AV%20Tech" TargetMode="External"/><Relationship Id="rId8"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slide" Target="slide11.xml"/><Relationship Id="rId4" Type="http://schemas.openxmlformats.org/officeDocument/2006/relationships/hyperlink" Target="mailto:michael@mvav?subject=RE:%20Freelance%20AV%20Tech" TargetMode="External"/><Relationship Id="rId5"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slide" Target="slide13.xml"/><Relationship Id="rId4" Type="http://schemas.openxmlformats.org/officeDocument/2006/relationships/hyperlink" Target="mailto:michael@mvav?subject=RE:%20Freelance%20AV%20Tech" TargetMode="External"/><Relationship Id="rId5"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slide" Target="slide6.xml"/><Relationship Id="rId4" Type="http://schemas.openxmlformats.org/officeDocument/2006/relationships/image" Target="../media/image1.gif"/><Relationship Id="rId5" Type="http://schemas.openxmlformats.org/officeDocument/2006/relationships/slide" Target="slide8.xml"/><Relationship Id="rId6" Type="http://schemas.openxmlformats.org/officeDocument/2006/relationships/image" Target="../media/image2.gif"/><Relationship Id="rId7" Type="http://schemas.openxmlformats.org/officeDocument/2006/relationships/slide" Target="slide7.xml"/><Relationship Id="rId8" Type="http://schemas.openxmlformats.org/officeDocument/2006/relationships/image" Target="../media/image3.gif"/><Relationship Id="rId9" Type="http://schemas.openxmlformats.org/officeDocument/2006/relationships/slide" Target="slide9.xml"/><Relationship Id="rId10" Type="http://schemas.openxmlformats.org/officeDocument/2006/relationships/image" Target="../media/image4.gif"/><Relationship Id="rId11" Type="http://schemas.openxmlformats.org/officeDocument/2006/relationships/slide" Target="slide10.xml"/><Relationship Id="rId12" Type="http://schemas.openxmlformats.org/officeDocument/2006/relationships/image" Target="../media/image5.gif"/><Relationship Id="rId13" Type="http://schemas.openxmlformats.org/officeDocument/2006/relationships/hyperlink" Target="mailto:michael@mvav?subject=RE:%20Freelance%20AV%20Tech" TargetMode="External"/><Relationship Id="rId14"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slide" Target="slide14.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hyperlink" Target="mailto:michael@mvav.ca?subject=RE:%20Freelance%20AV%20Tech" TargetMode="External"/><Relationship Id="rId8" Type="http://schemas.openxmlformats.org/officeDocument/2006/relationships/image" Target="../media/image7.png"/><Relationship Id="rId9" Type="http://schemas.openxmlformats.org/officeDocument/2006/relationships/hyperlink" Target="mailto:michael@mvav?subject=RE:%20Freelance%20AV%20Tech" TargetMode="External"/><Relationship Id="rId10"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slide" Target="slide4.xml"/><Relationship Id="rId4" Type="http://schemas.openxmlformats.org/officeDocument/2006/relationships/hyperlink" Target="mailto:michael@mvav?subject=RE:%20Freelance%20AV%20Tech" TargetMode="External"/><Relationship Id="rId5"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slide" Target="slide4.xml"/><Relationship Id="rId4" Type="http://schemas.openxmlformats.org/officeDocument/2006/relationships/hyperlink" Target="mailto:michael@mvav?subject=RE:%20Freelance%20AV%20Tech" TargetMode="External"/><Relationship Id="rId5"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slide" Target="slide4.xml"/><Relationship Id="rId5" Type="http://schemas.openxmlformats.org/officeDocument/2006/relationships/hyperlink" Target="mailto:michael@mvav?subject=RE:%20Freelance%20AV%20Tech" TargetMode="External"/><Relationship Id="rId6"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slide" Target="slide4.xml"/><Relationship Id="rId6" Type="http://schemas.openxmlformats.org/officeDocument/2006/relationships/hyperlink" Target="mailto:michael@mvav?subject=RE:%20Freelance%20AV%20Tech" TargetMode="External"/><Relationship Id="rId7"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a:extLst/>
          </a:blip>
          <a:srcRect l="0" t="16267" r="2232" b="1283"/>
          <a:stretch>
            <a:fillRect/>
          </a:stretch>
        </p:blipFill>
        <p:spPr>
          <a:xfrm>
            <a:off x="-1" y="0"/>
            <a:ext cx="24384000" cy="13716000"/>
          </a:xfrm>
          <a:prstGeom prst="rect">
            <a:avLst/>
          </a:prstGeom>
          <a:ln w="12700">
            <a:miter lim="400000"/>
          </a:ln>
        </p:spPr>
      </p:pic>
      <p:sp>
        <p:nvSpPr>
          <p:cNvPr id="120" name="Rectangle"/>
          <p:cNvSpPr/>
          <p:nvPr/>
        </p:nvSpPr>
        <p:spPr>
          <a:xfrm>
            <a:off x="0" y="-1"/>
            <a:ext cx="16429083" cy="13716001"/>
          </a:xfrm>
          <a:prstGeom prst="rect">
            <a:avLst/>
          </a:prstGeom>
          <a:solidFill>
            <a:srgbClr val="000000">
              <a:alpha val="51363"/>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123" name="Group"/>
          <p:cNvGrpSpPr/>
          <p:nvPr/>
        </p:nvGrpSpPr>
        <p:grpSpPr>
          <a:xfrm>
            <a:off x="468998" y="4876666"/>
            <a:ext cx="12239416" cy="2282028"/>
            <a:chOff x="0" y="0"/>
            <a:chExt cx="12239415" cy="2282026"/>
          </a:xfrm>
        </p:grpSpPr>
        <p:sp>
          <p:nvSpPr>
            <p:cNvPr id="121" name="Michael Lewis"/>
            <p:cNvSpPr txBox="1"/>
            <p:nvPr/>
          </p:nvSpPr>
          <p:spPr>
            <a:xfrm>
              <a:off x="0" y="938011"/>
              <a:ext cx="12033554" cy="13440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10000">
                  <a:latin typeface="Arial"/>
                  <a:ea typeface="Arial"/>
                  <a:cs typeface="Arial"/>
                  <a:sym typeface="Arial"/>
                </a:defRPr>
              </a:lvl1pPr>
            </a:lstStyle>
            <a:p>
              <a:pPr/>
              <a:r>
                <a:t>Michael Lewis</a:t>
              </a:r>
            </a:p>
          </p:txBody>
        </p:sp>
        <p:sp>
          <p:nvSpPr>
            <p:cNvPr id="122" name="Freelance AV Technician"/>
            <p:cNvSpPr txBox="1"/>
            <p:nvPr/>
          </p:nvSpPr>
          <p:spPr>
            <a:xfrm>
              <a:off x="85" y="0"/>
              <a:ext cx="12239331" cy="937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b="0" sz="7000">
                  <a:latin typeface="Arial"/>
                  <a:ea typeface="Arial"/>
                  <a:cs typeface="Arial"/>
                  <a:sym typeface="Arial"/>
                </a:defRPr>
              </a:lvl1pPr>
            </a:lstStyle>
            <a:p>
              <a:pPr/>
              <a:r>
                <a:t>Freelance AV Technician</a:t>
              </a:r>
            </a:p>
          </p:txBody>
        </p:sp>
      </p:grpSp>
      <p:grpSp>
        <p:nvGrpSpPr>
          <p:cNvPr id="132" name="Group"/>
          <p:cNvGrpSpPr/>
          <p:nvPr/>
        </p:nvGrpSpPr>
        <p:grpSpPr>
          <a:xfrm>
            <a:off x="2894282" y="0"/>
            <a:ext cx="18595435" cy="2282027"/>
            <a:chOff x="0" y="0"/>
            <a:chExt cx="18595433" cy="2282026"/>
          </a:xfrm>
        </p:grpSpPr>
        <p:sp>
          <p:nvSpPr>
            <p:cNvPr id="124"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25"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26"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127"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128"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29" name="Email Now">
              <a:hlinkClick r:id="rId3"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130"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131" name="ffffffff.png" descr="ffffffff.png"/>
            <p:cNvPicPr>
              <a:picLocks noChangeAspect="1"/>
            </p:cNvPicPr>
            <p:nvPr/>
          </p:nvPicPr>
          <p:blipFill>
            <a:blip r:embed="rId4">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Screenshot 2019-04-16 at 16.45.34.png" descr="Screenshot 2019-04-16 at 16.45.34.png"/>
          <p:cNvPicPr>
            <a:picLocks noChangeAspect="1"/>
          </p:cNvPicPr>
          <p:nvPr/>
        </p:nvPicPr>
        <p:blipFill>
          <a:blip r:embed="rId2">
            <a:extLst/>
          </a:blip>
          <a:stretch>
            <a:fillRect/>
          </a:stretch>
        </p:blipFill>
        <p:spPr>
          <a:xfrm>
            <a:off x="0" y="-1"/>
            <a:ext cx="24384001" cy="13628915"/>
          </a:xfrm>
          <a:prstGeom prst="rect">
            <a:avLst/>
          </a:prstGeom>
          <a:ln w="12700">
            <a:miter lim="400000"/>
          </a:ln>
        </p:spPr>
      </p:pic>
      <p:sp>
        <p:nvSpPr>
          <p:cNvPr id="316" name="Rectangle"/>
          <p:cNvSpPr/>
          <p:nvPr/>
        </p:nvSpPr>
        <p:spPr>
          <a:xfrm>
            <a:off x="-1" y="0"/>
            <a:ext cx="24384001" cy="13716001"/>
          </a:xfrm>
          <a:prstGeom prst="rect">
            <a:avLst/>
          </a:prstGeom>
          <a:solidFill>
            <a:srgbClr val="000000">
              <a:alpha val="45409"/>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319" name="Group"/>
          <p:cNvGrpSpPr/>
          <p:nvPr/>
        </p:nvGrpSpPr>
        <p:grpSpPr>
          <a:xfrm>
            <a:off x="1520796" y="7196685"/>
            <a:ext cx="21342407" cy="5405922"/>
            <a:chOff x="0" y="0"/>
            <a:chExt cx="21342405" cy="5405921"/>
          </a:xfrm>
        </p:grpSpPr>
        <p:sp>
          <p:nvSpPr>
            <p:cNvPr id="317" name="Lighting"/>
            <p:cNvSpPr txBox="1"/>
            <p:nvPr/>
          </p:nvSpPr>
          <p:spPr>
            <a:xfrm>
              <a:off x="0" y="0"/>
              <a:ext cx="3619513"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latin typeface="Arial"/>
                  <a:ea typeface="Arial"/>
                  <a:cs typeface="Arial"/>
                  <a:sym typeface="Arial"/>
                </a:defRPr>
              </a:lvl1pPr>
            </a:lstStyle>
            <a:p>
              <a:pPr/>
              <a:r>
                <a:t>Lighting</a:t>
              </a:r>
            </a:p>
          </p:txBody>
        </p:sp>
        <p:sp>
          <p:nvSpPr>
            <p:cNvPr id="318" name="-I understand and value the importance lighting has on an event. I know what is needed for good 3 point lighting, and how hard it is to get “soft lighting” out of a source 4 from a truss line 30m away. I also know the impact a good dramatic light scene c"/>
            <p:cNvSpPr txBox="1"/>
            <p:nvPr/>
          </p:nvSpPr>
          <p:spPr>
            <a:xfrm>
              <a:off x="0" y="1088516"/>
              <a:ext cx="21342406" cy="43174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3200">
                  <a:latin typeface="Arial"/>
                  <a:ea typeface="Arial"/>
                  <a:cs typeface="Arial"/>
                  <a:sym typeface="Arial"/>
                </a:defRPr>
              </a:pPr>
              <a:r>
                <a:t>-I understand and value the importance lighting has on an event. I know what is needed for good 3 point lighting, and how hard it is to get “soft lighting” out of a source 4 from a truss line 30m away. I also know the impact a good dramatic light scene can have on an event and how to draw the eye to what I want it to focus on.</a:t>
              </a:r>
            </a:p>
            <a:p>
              <a:pPr algn="l">
                <a:defRPr b="0" sz="3200">
                  <a:latin typeface="Arial"/>
                  <a:ea typeface="Arial"/>
                  <a:cs typeface="Arial"/>
                  <a:sym typeface="Arial"/>
                </a:defRPr>
              </a:pPr>
              <a:r>
                <a:t>-That being said, I’m not a very strong programmer. I have vision and can effectively communicate what I need for lighting up a shot for cameras and screens, but I am not strong with bringing that vision to life.</a:t>
              </a:r>
            </a:p>
            <a:p>
              <a:pPr algn="l">
                <a:defRPr b="0" sz="3200">
                  <a:latin typeface="Arial"/>
                  <a:ea typeface="Arial"/>
                  <a:cs typeface="Arial"/>
                  <a:sym typeface="Arial"/>
                </a:defRPr>
              </a:pPr>
              <a:r>
                <a:t>-I am however competent with addressing fixtures, network deployment, and safe rigging practices, so I’d make a great L2.</a:t>
              </a:r>
            </a:p>
            <a:p>
              <a:pPr algn="l">
                <a:defRPr b="0" sz="3200">
                  <a:latin typeface="Arial"/>
                  <a:ea typeface="Arial"/>
                  <a:cs typeface="Arial"/>
                  <a:sym typeface="Arial"/>
                </a:defRPr>
              </a:pPr>
              <a:r>
                <a:t>-Seen in this photo are some fixtures I made and designed from large bowls and edison lamps for a friends band.</a:t>
              </a:r>
            </a:p>
          </p:txBody>
        </p:sp>
      </p:grpSp>
      <p:grpSp>
        <p:nvGrpSpPr>
          <p:cNvPr id="322" name="Group">
            <a:hlinkClick r:id="rId3" invalidUrl="" action="ppaction://hlinksldjump" tgtFrame="" tooltip="" history="1" highlightClick="0" endSnd="0"/>
          </p:cNvPr>
          <p:cNvGrpSpPr/>
          <p:nvPr/>
        </p:nvGrpSpPr>
        <p:grpSpPr>
          <a:xfrm>
            <a:off x="18494378" y="6400234"/>
            <a:ext cx="4368826" cy="915532"/>
            <a:chOff x="0" y="0"/>
            <a:chExt cx="4368825" cy="915530"/>
          </a:xfrm>
        </p:grpSpPr>
        <p:sp>
          <p:nvSpPr>
            <p:cNvPr id="320"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21"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331" name="Group"/>
          <p:cNvGrpSpPr/>
          <p:nvPr/>
        </p:nvGrpSpPr>
        <p:grpSpPr>
          <a:xfrm>
            <a:off x="2894282" y="0"/>
            <a:ext cx="18595435" cy="2282027"/>
            <a:chOff x="0" y="0"/>
            <a:chExt cx="18595433" cy="2282026"/>
          </a:xfrm>
        </p:grpSpPr>
        <p:sp>
          <p:nvSpPr>
            <p:cNvPr id="323"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24"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25"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326"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327"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28" name="Email Now">
              <a:hlinkClick r:id="rId4"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329"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330" name="ffffffff.png" descr="ffffffff.png"/>
            <p:cNvPicPr>
              <a:picLocks noChangeAspect="1"/>
            </p:cNvPicPr>
            <p:nvPr/>
          </p:nvPicPr>
          <p:blipFill>
            <a:blip r:embed="rId5">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audi-hires.jpg" descr="audi-hires.jpg"/>
          <p:cNvPicPr>
            <a:picLocks noChangeAspect="1"/>
          </p:cNvPicPr>
          <p:nvPr/>
        </p:nvPicPr>
        <p:blipFill>
          <a:blip r:embed="rId2">
            <a:extLst/>
          </a:blip>
          <a:srcRect l="0" t="15756" r="0" b="0"/>
          <a:stretch>
            <a:fillRect/>
          </a:stretch>
        </p:blipFill>
        <p:spPr>
          <a:xfrm>
            <a:off x="0" y="0"/>
            <a:ext cx="24384001" cy="13716000"/>
          </a:xfrm>
          <a:prstGeom prst="rect">
            <a:avLst/>
          </a:prstGeom>
          <a:ln w="12700">
            <a:miter lim="400000"/>
          </a:ln>
        </p:spPr>
      </p:pic>
      <p:sp>
        <p:nvSpPr>
          <p:cNvPr id="334" name="Rectangle"/>
          <p:cNvSpPr/>
          <p:nvPr/>
        </p:nvSpPr>
        <p:spPr>
          <a:xfrm>
            <a:off x="0" y="-1"/>
            <a:ext cx="24384001" cy="13716001"/>
          </a:xfrm>
          <a:prstGeom prst="rect">
            <a:avLst/>
          </a:prstGeom>
          <a:solidFill>
            <a:srgbClr val="000000">
              <a:alpha val="53362"/>
            </a:srgbClr>
          </a:solidFill>
          <a:ln w="12700">
            <a:miter lim="400000"/>
          </a:ln>
        </p:spPr>
        <p:txBody>
          <a:bodyPr lIns="50800" tIns="50800" rIns="50800" bIns="50800" anchor="ctr"/>
          <a:lstStyle/>
          <a:p>
            <a:pPr>
              <a:defRPr b="0" sz="3200">
                <a:latin typeface="+mn-lt"/>
                <a:ea typeface="+mn-ea"/>
                <a:cs typeface="+mn-cs"/>
                <a:sym typeface="Helvetica Neue Medium"/>
              </a:defRPr>
            </a:pPr>
          </a:p>
        </p:txBody>
      </p:sp>
      <p:sp>
        <p:nvSpPr>
          <p:cNvPr id="335" name="Audi Car Reveal - Canada 2017"/>
          <p:cNvSpPr txBox="1"/>
          <p:nvPr/>
        </p:nvSpPr>
        <p:spPr>
          <a:xfrm>
            <a:off x="1675223" y="4078541"/>
            <a:ext cx="13158466" cy="1088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Arial"/>
                <a:ea typeface="Arial"/>
                <a:cs typeface="Arial"/>
                <a:sym typeface="Arial"/>
              </a:defRPr>
            </a:lvl1pPr>
          </a:lstStyle>
          <a:p>
            <a:pPr/>
            <a:r>
              <a:t>Audi Car Reveal - Canada 2017</a:t>
            </a:r>
          </a:p>
        </p:txBody>
      </p:sp>
      <p:sp>
        <p:nvSpPr>
          <p:cNvPr id="336" name="I was contacted by Gail and Rice from Detroit to provide a complete AV package for their Audi SQ5 promo event in Victoria Canada. They had a short presentation followed by a roadtrip along Canada’s scenic pacific coastline. I provided them (and operated)"/>
          <p:cNvSpPr txBox="1"/>
          <p:nvPr/>
        </p:nvSpPr>
        <p:spPr>
          <a:xfrm>
            <a:off x="1675223" y="5170278"/>
            <a:ext cx="13822368" cy="4787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3200">
                <a:latin typeface="Arial"/>
                <a:ea typeface="Arial"/>
                <a:cs typeface="Arial"/>
                <a:sym typeface="Arial"/>
              </a:defRPr>
            </a:lvl1pPr>
          </a:lstStyle>
          <a:p>
            <a:pPr/>
            <a:r>
              <a:t>I was contacted by Gail and Rice from Detroit to provide a complete AV package for their Audi SQ5 promo event in Victoria Canada. They had a short presentation followed by a roadtrip along Canada’s scenic pacific coastline. I provided them (and operated) a sleek audio system, a lighting package for the car at night, and video signal and play out for their custom designed monitor stand. I don’t typically provide full package AV, but this was a great experience to provide and end-to-end service for an easy client. It helped me understand and respect all aspects of the business, including sales, branding and budgets. </a:t>
            </a:r>
          </a:p>
        </p:txBody>
      </p:sp>
      <p:grpSp>
        <p:nvGrpSpPr>
          <p:cNvPr id="339" name="Group">
            <a:hlinkClick r:id="rId3" invalidUrl="" action="ppaction://hlinksldjump" tgtFrame="" tooltip="" history="1" highlightClick="0" endSnd="0"/>
          </p:cNvPr>
          <p:cNvGrpSpPr/>
          <p:nvPr/>
        </p:nvGrpSpPr>
        <p:grpSpPr>
          <a:xfrm>
            <a:off x="18281367" y="11271653"/>
            <a:ext cx="4368827" cy="915531"/>
            <a:chOff x="0" y="0"/>
            <a:chExt cx="4368825" cy="915530"/>
          </a:xfrm>
        </p:grpSpPr>
        <p:sp>
          <p:nvSpPr>
            <p:cNvPr id="337"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38"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342" name="Group">
            <a:hlinkClick r:id="rId4" invalidUrl="" action="ppaction://hlinksldjump" tgtFrame="" tooltip="" history="1" highlightClick="0" endSnd="0"/>
          </p:cNvPr>
          <p:cNvGrpSpPr/>
          <p:nvPr/>
        </p:nvGrpSpPr>
        <p:grpSpPr>
          <a:xfrm>
            <a:off x="1675223" y="11271653"/>
            <a:ext cx="4368826" cy="915531"/>
            <a:chOff x="0" y="0"/>
            <a:chExt cx="4368825" cy="915530"/>
          </a:xfrm>
        </p:grpSpPr>
        <p:sp>
          <p:nvSpPr>
            <p:cNvPr id="340"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41" name="MORE PHOTOS"/>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MORE PHOTOS</a:t>
              </a:r>
            </a:p>
          </p:txBody>
        </p:sp>
      </p:grpSp>
      <p:grpSp>
        <p:nvGrpSpPr>
          <p:cNvPr id="351" name="Group"/>
          <p:cNvGrpSpPr/>
          <p:nvPr/>
        </p:nvGrpSpPr>
        <p:grpSpPr>
          <a:xfrm>
            <a:off x="2894282" y="0"/>
            <a:ext cx="18595435" cy="2282027"/>
            <a:chOff x="0" y="0"/>
            <a:chExt cx="18595433" cy="2282026"/>
          </a:xfrm>
        </p:grpSpPr>
        <p:sp>
          <p:nvSpPr>
            <p:cNvPr id="343"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44"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45"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346"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347"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48" name="Email Now">
              <a:hlinkClick r:id="rId5"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349"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350" name="ffffffff.png" descr="ffffffff.png"/>
            <p:cNvPicPr>
              <a:picLocks noChangeAspect="1"/>
            </p:cNvPicPr>
            <p:nvPr/>
          </p:nvPicPr>
          <p:blipFill>
            <a:blip r:embed="rId6">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Audi Car Reveal - Canada 2017"/>
          <p:cNvSpPr txBox="1"/>
          <p:nvPr/>
        </p:nvSpPr>
        <p:spPr>
          <a:xfrm>
            <a:off x="7107500" y="1258269"/>
            <a:ext cx="13158466" cy="1088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Arial"/>
                <a:ea typeface="Arial"/>
                <a:cs typeface="Arial"/>
                <a:sym typeface="Arial"/>
              </a:defRPr>
            </a:lvl1pPr>
          </a:lstStyle>
          <a:p>
            <a:pPr/>
            <a:r>
              <a:t>Audi Car Reveal - Canada 2017</a:t>
            </a:r>
          </a:p>
        </p:txBody>
      </p:sp>
      <p:pic>
        <p:nvPicPr>
          <p:cNvPr id="354" name="IMG_4438.jpeg" descr="IMG_4438.jpeg"/>
          <p:cNvPicPr>
            <a:picLocks noChangeAspect="1"/>
          </p:cNvPicPr>
          <p:nvPr/>
        </p:nvPicPr>
        <p:blipFill>
          <a:blip r:embed="rId2">
            <a:extLst/>
          </a:blip>
          <a:srcRect l="0" t="13166" r="0" b="15053"/>
          <a:stretch>
            <a:fillRect/>
          </a:stretch>
        </p:blipFill>
        <p:spPr>
          <a:xfrm>
            <a:off x="900365" y="2727240"/>
            <a:ext cx="8835991" cy="4756847"/>
          </a:xfrm>
          <a:prstGeom prst="rect">
            <a:avLst/>
          </a:prstGeom>
          <a:ln w="12700">
            <a:miter lim="400000"/>
          </a:ln>
        </p:spPr>
      </p:pic>
      <p:pic>
        <p:nvPicPr>
          <p:cNvPr id="355" name="IMG_4466.jpeg" descr="IMG_4466.jpeg"/>
          <p:cNvPicPr>
            <a:picLocks noChangeAspect="1"/>
          </p:cNvPicPr>
          <p:nvPr/>
        </p:nvPicPr>
        <p:blipFill>
          <a:blip r:embed="rId3">
            <a:extLst/>
          </a:blip>
          <a:srcRect l="0" t="18192" r="0" b="12476"/>
          <a:stretch>
            <a:fillRect/>
          </a:stretch>
        </p:blipFill>
        <p:spPr>
          <a:xfrm>
            <a:off x="10328614" y="2727240"/>
            <a:ext cx="12701443" cy="6604527"/>
          </a:xfrm>
          <a:prstGeom prst="rect">
            <a:avLst/>
          </a:prstGeom>
          <a:ln w="12700">
            <a:miter lim="400000"/>
          </a:ln>
        </p:spPr>
      </p:pic>
      <p:pic>
        <p:nvPicPr>
          <p:cNvPr id="356" name="IMG_4464.jpeg" descr="IMG_4464.jpeg"/>
          <p:cNvPicPr>
            <a:picLocks noChangeAspect="1"/>
          </p:cNvPicPr>
          <p:nvPr/>
        </p:nvPicPr>
        <p:blipFill>
          <a:blip r:embed="rId4">
            <a:extLst/>
          </a:blip>
          <a:srcRect l="0" t="19400" r="0" b="11903"/>
          <a:stretch>
            <a:fillRect/>
          </a:stretch>
        </p:blipFill>
        <p:spPr>
          <a:xfrm>
            <a:off x="778525" y="7873999"/>
            <a:ext cx="8957739" cy="4615214"/>
          </a:xfrm>
          <a:prstGeom prst="rect">
            <a:avLst/>
          </a:prstGeom>
          <a:ln w="12700">
            <a:miter lim="400000"/>
          </a:ln>
        </p:spPr>
      </p:pic>
      <p:grpSp>
        <p:nvGrpSpPr>
          <p:cNvPr id="359" name="Group">
            <a:hlinkClick r:id="rId5" invalidUrl="" action="ppaction://hlinksldjump" tgtFrame="" tooltip="" history="1" highlightClick="0" endSnd="0"/>
          </p:cNvPr>
          <p:cNvGrpSpPr/>
          <p:nvPr/>
        </p:nvGrpSpPr>
        <p:grpSpPr>
          <a:xfrm>
            <a:off x="17780000" y="11271653"/>
            <a:ext cx="4368826" cy="915531"/>
            <a:chOff x="0" y="0"/>
            <a:chExt cx="4368825" cy="915530"/>
          </a:xfrm>
        </p:grpSpPr>
        <p:sp>
          <p:nvSpPr>
            <p:cNvPr id="357"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58"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368" name="Group"/>
          <p:cNvGrpSpPr/>
          <p:nvPr/>
        </p:nvGrpSpPr>
        <p:grpSpPr>
          <a:xfrm>
            <a:off x="2894282" y="0"/>
            <a:ext cx="18595435" cy="2282027"/>
            <a:chOff x="0" y="0"/>
            <a:chExt cx="18595433" cy="2282026"/>
          </a:xfrm>
        </p:grpSpPr>
        <p:sp>
          <p:nvSpPr>
            <p:cNvPr id="360"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61"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62"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363"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364"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65" name="Email Now">
              <a:hlinkClick r:id="rId6"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366"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367" name="ffffffff.png" descr="ffffffff.png"/>
            <p:cNvPicPr>
              <a:picLocks noChangeAspect="1"/>
            </p:cNvPicPr>
            <p:nvPr/>
          </p:nvPicPr>
          <p:blipFill>
            <a:blip r:embed="rId7">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IMG_E0282.JPG" descr="IMG_E0282.JPG"/>
          <p:cNvPicPr>
            <a:picLocks noChangeAspect="1"/>
          </p:cNvPicPr>
          <p:nvPr/>
        </p:nvPicPr>
        <p:blipFill>
          <a:blip r:embed="rId2">
            <a:extLst/>
          </a:blip>
          <a:srcRect l="0" t="17362" r="0" b="7638"/>
          <a:stretch>
            <a:fillRect/>
          </a:stretch>
        </p:blipFill>
        <p:spPr>
          <a:xfrm>
            <a:off x="-1" y="1"/>
            <a:ext cx="24384001" cy="13715999"/>
          </a:xfrm>
          <a:prstGeom prst="rect">
            <a:avLst/>
          </a:prstGeom>
          <a:ln w="12700">
            <a:miter lim="400000"/>
          </a:ln>
        </p:spPr>
      </p:pic>
      <p:sp>
        <p:nvSpPr>
          <p:cNvPr id="371" name="Rectangle"/>
          <p:cNvSpPr/>
          <p:nvPr/>
        </p:nvSpPr>
        <p:spPr>
          <a:xfrm>
            <a:off x="-1" y="-1"/>
            <a:ext cx="24384001" cy="13716001"/>
          </a:xfrm>
          <a:prstGeom prst="rect">
            <a:avLst/>
          </a:prstGeom>
          <a:solidFill>
            <a:srgbClr val="000000">
              <a:alpha val="53362"/>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374" name="Group"/>
          <p:cNvGrpSpPr/>
          <p:nvPr/>
        </p:nvGrpSpPr>
        <p:grpSpPr>
          <a:xfrm>
            <a:off x="2894282" y="4424766"/>
            <a:ext cx="16120642" cy="4866469"/>
            <a:chOff x="0" y="0"/>
            <a:chExt cx="16120640" cy="4866467"/>
          </a:xfrm>
        </p:grpSpPr>
        <p:sp>
          <p:nvSpPr>
            <p:cNvPr id="372" name="HCI Live - North America 2015 - Today"/>
            <p:cNvSpPr txBox="1"/>
            <p:nvPr/>
          </p:nvSpPr>
          <p:spPr>
            <a:xfrm>
              <a:off x="0" y="0"/>
              <a:ext cx="16120641"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7000">
                  <a:latin typeface="Arial"/>
                  <a:ea typeface="Arial"/>
                  <a:cs typeface="Arial"/>
                  <a:sym typeface="Arial"/>
                </a:defRPr>
              </a:lvl1pPr>
            </a:lstStyle>
            <a:p>
              <a:pPr/>
              <a:r>
                <a:t>HCI Live - North America 2015 - Today</a:t>
              </a:r>
            </a:p>
          </p:txBody>
        </p:sp>
        <p:sp>
          <p:nvSpPr>
            <p:cNvPr id="373" name="I am the head of video department for a mid-size travelling talk-show format event in North America. Occuring every few months, I am responsible for pre-plan, content creation, crew leading, operation, video streaming and delivery. It has an Oprah Winfre"/>
            <p:cNvSpPr txBox="1"/>
            <p:nvPr/>
          </p:nvSpPr>
          <p:spPr>
            <a:xfrm>
              <a:off x="0" y="1018963"/>
              <a:ext cx="13822368" cy="3847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0" sz="3200">
                  <a:latin typeface="Arial"/>
                  <a:ea typeface="Arial"/>
                  <a:cs typeface="Arial"/>
                  <a:sym typeface="Arial"/>
                </a:defRPr>
              </a:lvl1pPr>
            </a:lstStyle>
            <a:p>
              <a:pPr/>
              <a:r>
                <a:t>I am the head of video department for a mid-size travelling talk-show format event in North America. Occuring every few months, I am responsible for pre-plan, content creation, crew leading, operation, video streaming and delivery. It has an Oprah Winfrey feel, and is live-streamed to their clients at home. On show day, I take care of all VT, vision mixing and camera-calling. We get to have some fun in their evening sessions and dance galas where I can flex my VJ skills.</a:t>
              </a:r>
            </a:p>
          </p:txBody>
        </p:sp>
      </p:grpSp>
      <p:grpSp>
        <p:nvGrpSpPr>
          <p:cNvPr id="377" name="Group">
            <a:hlinkClick r:id="rId3" invalidUrl="" action="ppaction://hlinksldjump" tgtFrame="" tooltip="" history="1" highlightClick="0" endSnd="0"/>
          </p:cNvPr>
          <p:cNvGrpSpPr/>
          <p:nvPr/>
        </p:nvGrpSpPr>
        <p:grpSpPr>
          <a:xfrm>
            <a:off x="1279091" y="11271653"/>
            <a:ext cx="4368826" cy="915531"/>
            <a:chOff x="0" y="0"/>
            <a:chExt cx="4368825" cy="915530"/>
          </a:xfrm>
        </p:grpSpPr>
        <p:sp>
          <p:nvSpPr>
            <p:cNvPr id="375"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76"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386" name="Group"/>
          <p:cNvGrpSpPr/>
          <p:nvPr/>
        </p:nvGrpSpPr>
        <p:grpSpPr>
          <a:xfrm>
            <a:off x="2894282" y="0"/>
            <a:ext cx="18595435" cy="2282027"/>
            <a:chOff x="0" y="0"/>
            <a:chExt cx="18595433" cy="2282026"/>
          </a:xfrm>
        </p:grpSpPr>
        <p:sp>
          <p:nvSpPr>
            <p:cNvPr id="378"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79"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80"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381"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382"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83" name="Email Now">
              <a:hlinkClick r:id="rId4"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384"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385" name="ffffffff.png" descr="ffffffff.png"/>
            <p:cNvPicPr>
              <a:picLocks noChangeAspect="1"/>
            </p:cNvPicPr>
            <p:nvPr/>
          </p:nvPicPr>
          <p:blipFill>
            <a:blip r:embed="rId5">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IMG_2088.jpeg" descr="IMG_2088.jpeg"/>
          <p:cNvPicPr>
            <a:picLocks noChangeAspect="1"/>
          </p:cNvPicPr>
          <p:nvPr/>
        </p:nvPicPr>
        <p:blipFill>
          <a:blip r:embed="rId2">
            <a:extLst/>
          </a:blip>
          <a:srcRect l="0" t="0" r="0" b="17581"/>
          <a:stretch>
            <a:fillRect/>
          </a:stretch>
        </p:blipFill>
        <p:spPr>
          <a:xfrm>
            <a:off x="633952" y="-89614"/>
            <a:ext cx="22334040" cy="13805614"/>
          </a:xfrm>
          <a:prstGeom prst="rect">
            <a:avLst/>
          </a:prstGeom>
          <a:ln w="12700">
            <a:miter lim="400000"/>
          </a:ln>
        </p:spPr>
      </p:pic>
      <p:sp>
        <p:nvSpPr>
          <p:cNvPr id="389" name="Rectangle"/>
          <p:cNvSpPr/>
          <p:nvPr/>
        </p:nvSpPr>
        <p:spPr>
          <a:xfrm rot="21420000">
            <a:off x="476426" y="8599702"/>
            <a:ext cx="8328349" cy="5744033"/>
          </a:xfrm>
          <a:prstGeom prst="rect">
            <a:avLst/>
          </a:prstGeom>
          <a:solidFill>
            <a:srgbClr val="000000">
              <a:alpha val="64905"/>
            </a:srgbClr>
          </a:solidFill>
          <a:ln w="12700">
            <a:miter lim="400000"/>
          </a:ln>
        </p:spPr>
        <p:txBody>
          <a:bodyPr lIns="50800" tIns="50800" rIns="50800" bIns="50800" anchor="ctr"/>
          <a:lstStyle/>
          <a:p>
            <a:pPr>
              <a:defRPr b="0" sz="3200">
                <a:latin typeface="+mn-lt"/>
                <a:ea typeface="+mn-ea"/>
                <a:cs typeface="+mn-cs"/>
                <a:sym typeface="Helvetica Neue Medium"/>
              </a:defRPr>
            </a:pPr>
          </a:p>
        </p:txBody>
      </p:sp>
      <p:sp>
        <p:nvSpPr>
          <p:cNvPr id="390" name="Rectangle"/>
          <p:cNvSpPr/>
          <p:nvPr/>
        </p:nvSpPr>
        <p:spPr>
          <a:xfrm>
            <a:off x="8621273" y="-1"/>
            <a:ext cx="15762727" cy="13716001"/>
          </a:xfrm>
          <a:prstGeom prst="rect">
            <a:avLst/>
          </a:prstGeom>
          <a:solidFill>
            <a:srgbClr val="000000">
              <a:alpha val="64905"/>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393" name="Group"/>
          <p:cNvGrpSpPr/>
          <p:nvPr/>
        </p:nvGrpSpPr>
        <p:grpSpPr>
          <a:xfrm>
            <a:off x="9182806" y="2723277"/>
            <a:ext cx="10538160" cy="5952022"/>
            <a:chOff x="0" y="0"/>
            <a:chExt cx="10538159" cy="5952021"/>
          </a:xfrm>
        </p:grpSpPr>
        <p:sp>
          <p:nvSpPr>
            <p:cNvPr id="391" name="Penguin Books - Talks…"/>
            <p:cNvSpPr txBox="1"/>
            <p:nvPr/>
          </p:nvSpPr>
          <p:spPr>
            <a:xfrm>
              <a:off x="0" y="0"/>
              <a:ext cx="9582064" cy="2104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7000">
                  <a:latin typeface="Arial"/>
                  <a:ea typeface="Arial"/>
                  <a:cs typeface="Arial"/>
                  <a:sym typeface="Arial"/>
                </a:defRPr>
              </a:pPr>
              <a:r>
                <a:t>Penguin Books - Talks</a:t>
              </a:r>
            </a:p>
            <a:p>
              <a:pPr algn="l">
                <a:defRPr sz="7000">
                  <a:latin typeface="Arial"/>
                  <a:ea typeface="Arial"/>
                  <a:cs typeface="Arial"/>
                  <a:sym typeface="Arial"/>
                </a:defRPr>
              </a:pPr>
              <a:r>
                <a:t>Michelle Obama 2018</a:t>
              </a:r>
            </a:p>
          </p:txBody>
        </p:sp>
        <p:sp>
          <p:nvSpPr>
            <p:cNvPr id="392" name="As video lead for our client Penguin Books, I had the privilege of working on set with Michelle Obama. With C3 Productions as the event producers, I took care of Michelle’s and Penguin’s content, projection and  Facebook live streaming. The Talk’s series"/>
            <p:cNvSpPr txBox="1"/>
            <p:nvPr/>
          </p:nvSpPr>
          <p:spPr>
            <a:xfrm>
              <a:off x="0" y="2104516"/>
              <a:ext cx="10538160" cy="3847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0" sz="3200">
                  <a:latin typeface="Arial"/>
                  <a:ea typeface="Arial"/>
                  <a:cs typeface="Arial"/>
                  <a:sym typeface="Arial"/>
                </a:defRPr>
              </a:lvl1pPr>
            </a:lstStyle>
            <a:p>
              <a:pPr/>
              <a:r>
                <a:t>As video lead for our client Penguin Books, I had the privilege of working on set with Michelle Obama. With C3 Productions as the event producers, I took care of Michelle’s and Penguin’s content, projection and  Facebook live streaming. The Talk’s series has been fantastic to work with, letting me be a fly on the wall to some of the most interesting authors of our modern day. </a:t>
              </a:r>
            </a:p>
          </p:txBody>
        </p:sp>
      </p:grpSp>
      <p:grpSp>
        <p:nvGrpSpPr>
          <p:cNvPr id="396" name="Group">
            <a:hlinkClick r:id="rId3" invalidUrl="" action="ppaction://hlinksldjump" tgtFrame="" tooltip="" history="1" highlightClick="0" endSnd="0"/>
          </p:cNvPr>
          <p:cNvGrpSpPr/>
          <p:nvPr/>
        </p:nvGrpSpPr>
        <p:grpSpPr>
          <a:xfrm>
            <a:off x="1279091" y="11271653"/>
            <a:ext cx="4368826" cy="915531"/>
            <a:chOff x="0" y="0"/>
            <a:chExt cx="4368825" cy="915530"/>
          </a:xfrm>
        </p:grpSpPr>
        <p:sp>
          <p:nvSpPr>
            <p:cNvPr id="394"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95"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399" name="Group">
            <a:hlinkClick r:id="rId4" invalidUrl="" action="ppaction://hlinksldjump" tgtFrame="" tooltip="" history="1" highlightClick="0" endSnd="0"/>
          </p:cNvPr>
          <p:cNvGrpSpPr/>
          <p:nvPr/>
        </p:nvGrpSpPr>
        <p:grpSpPr>
          <a:xfrm>
            <a:off x="17780000" y="11271653"/>
            <a:ext cx="4368826" cy="915531"/>
            <a:chOff x="0" y="0"/>
            <a:chExt cx="4368825" cy="915530"/>
          </a:xfrm>
        </p:grpSpPr>
        <p:sp>
          <p:nvSpPr>
            <p:cNvPr id="397"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98" name="MORE PHOTOS"/>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MORE PHOTOS</a:t>
              </a:r>
            </a:p>
          </p:txBody>
        </p:sp>
      </p:grpSp>
      <p:sp>
        <p:nvSpPr>
          <p:cNvPr id="400" name="Rectangle"/>
          <p:cNvSpPr/>
          <p:nvPr/>
        </p:nvSpPr>
        <p:spPr>
          <a:xfrm rot="300000">
            <a:off x="188846" y="-547170"/>
            <a:ext cx="8621275" cy="2452040"/>
          </a:xfrm>
          <a:prstGeom prst="rect">
            <a:avLst/>
          </a:prstGeom>
          <a:solidFill>
            <a:srgbClr val="000000">
              <a:alpha val="64905"/>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409" name="Group"/>
          <p:cNvGrpSpPr/>
          <p:nvPr/>
        </p:nvGrpSpPr>
        <p:grpSpPr>
          <a:xfrm>
            <a:off x="2894282" y="0"/>
            <a:ext cx="18595435" cy="2282027"/>
            <a:chOff x="0" y="0"/>
            <a:chExt cx="18595433" cy="2282026"/>
          </a:xfrm>
        </p:grpSpPr>
        <p:sp>
          <p:nvSpPr>
            <p:cNvPr id="401"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402"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403"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404"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405"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406" name="Email Now">
              <a:hlinkClick r:id="rId5"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407"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408" name="ffffffff.png" descr="ffffffff.png"/>
            <p:cNvPicPr>
              <a:picLocks noChangeAspect="1"/>
            </p:cNvPicPr>
            <p:nvPr/>
          </p:nvPicPr>
          <p:blipFill>
            <a:blip r:embed="rId6">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Penguin Talks"/>
          <p:cNvSpPr txBox="1"/>
          <p:nvPr/>
        </p:nvSpPr>
        <p:spPr>
          <a:xfrm>
            <a:off x="9658824" y="1999184"/>
            <a:ext cx="6075115" cy="1088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Arial"/>
                <a:ea typeface="Arial"/>
                <a:cs typeface="Arial"/>
                <a:sym typeface="Arial"/>
              </a:defRPr>
            </a:lvl1pPr>
          </a:lstStyle>
          <a:p>
            <a:pPr/>
            <a:r>
              <a:t>Penguin Talks</a:t>
            </a:r>
          </a:p>
        </p:txBody>
      </p:sp>
      <p:pic>
        <p:nvPicPr>
          <p:cNvPr id="412" name="4047.jpeg" descr="4047.jpeg"/>
          <p:cNvPicPr>
            <a:picLocks noChangeAspect="1"/>
          </p:cNvPicPr>
          <p:nvPr/>
        </p:nvPicPr>
        <p:blipFill>
          <a:blip r:embed="rId2">
            <a:extLst/>
          </a:blip>
          <a:stretch>
            <a:fillRect/>
          </a:stretch>
        </p:blipFill>
        <p:spPr>
          <a:xfrm>
            <a:off x="1518282" y="3504570"/>
            <a:ext cx="11178100" cy="6706860"/>
          </a:xfrm>
          <a:prstGeom prst="rect">
            <a:avLst/>
          </a:prstGeom>
          <a:ln w="12700">
            <a:miter lim="400000"/>
          </a:ln>
        </p:spPr>
      </p:pic>
      <p:pic>
        <p:nvPicPr>
          <p:cNvPr id="413" name="Yuval-and-Russell.jpeg" descr="Yuval-and-Russell.jpeg"/>
          <p:cNvPicPr>
            <a:picLocks noChangeAspect="1"/>
          </p:cNvPicPr>
          <p:nvPr/>
        </p:nvPicPr>
        <p:blipFill>
          <a:blip r:embed="rId3">
            <a:extLst/>
          </a:blip>
          <a:stretch>
            <a:fillRect/>
          </a:stretch>
        </p:blipFill>
        <p:spPr>
          <a:xfrm>
            <a:off x="12817693" y="3504570"/>
            <a:ext cx="10048025" cy="6706860"/>
          </a:xfrm>
          <a:prstGeom prst="rect">
            <a:avLst/>
          </a:prstGeom>
          <a:ln w="12700">
            <a:miter lim="400000"/>
          </a:ln>
        </p:spPr>
      </p:pic>
      <p:pic>
        <p:nvPicPr>
          <p:cNvPr id="414" name="https---cdn.evbuc.com-images-49578935-264573256826-1-original.jpg" descr="https---cdn.evbuc.com-images-49578935-264573256826-1-original.jpg"/>
          <p:cNvPicPr>
            <a:picLocks noChangeAspect="1"/>
          </p:cNvPicPr>
          <p:nvPr/>
        </p:nvPicPr>
        <p:blipFill>
          <a:blip r:embed="rId4">
            <a:extLst/>
          </a:blip>
          <a:stretch>
            <a:fillRect/>
          </a:stretch>
        </p:blipFill>
        <p:spPr>
          <a:xfrm>
            <a:off x="17785717" y="10721578"/>
            <a:ext cx="5080001" cy="2540001"/>
          </a:xfrm>
          <a:prstGeom prst="rect">
            <a:avLst/>
          </a:prstGeom>
          <a:ln w="12700">
            <a:miter lim="400000"/>
          </a:ln>
        </p:spPr>
      </p:pic>
      <p:pic>
        <p:nvPicPr>
          <p:cNvPr id="415" name="michelle-obama-talks-2.png" descr="michelle-obama-talks-2.png"/>
          <p:cNvPicPr>
            <a:picLocks noChangeAspect="1"/>
          </p:cNvPicPr>
          <p:nvPr/>
        </p:nvPicPr>
        <p:blipFill>
          <a:blip r:embed="rId5">
            <a:extLst/>
          </a:blip>
          <a:srcRect l="8115" t="15797" r="0" b="15797"/>
          <a:stretch>
            <a:fillRect/>
          </a:stretch>
        </p:blipFill>
        <p:spPr>
          <a:xfrm>
            <a:off x="1518282" y="10737498"/>
            <a:ext cx="5080001" cy="2524144"/>
          </a:xfrm>
          <a:prstGeom prst="rect">
            <a:avLst/>
          </a:prstGeom>
          <a:ln w="12700">
            <a:miter lim="400000"/>
          </a:ln>
        </p:spPr>
      </p:pic>
      <p:grpSp>
        <p:nvGrpSpPr>
          <p:cNvPr id="418" name="Group">
            <a:hlinkClick r:id="rId6" invalidUrl="" action="ppaction://hlinksldjump" tgtFrame="" tooltip="" history="1" highlightClick="0" endSnd="0"/>
          </p:cNvPr>
          <p:cNvGrpSpPr/>
          <p:nvPr/>
        </p:nvGrpSpPr>
        <p:grpSpPr>
          <a:xfrm>
            <a:off x="10007587" y="11533813"/>
            <a:ext cx="4368826" cy="915531"/>
            <a:chOff x="0" y="0"/>
            <a:chExt cx="4368825" cy="915530"/>
          </a:xfrm>
        </p:grpSpPr>
        <p:sp>
          <p:nvSpPr>
            <p:cNvPr id="416"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417"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427" name="Group"/>
          <p:cNvGrpSpPr/>
          <p:nvPr/>
        </p:nvGrpSpPr>
        <p:grpSpPr>
          <a:xfrm>
            <a:off x="2894282" y="0"/>
            <a:ext cx="18595435" cy="2282027"/>
            <a:chOff x="0" y="0"/>
            <a:chExt cx="18595433" cy="2282026"/>
          </a:xfrm>
        </p:grpSpPr>
        <p:sp>
          <p:nvSpPr>
            <p:cNvPr id="419"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420"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421"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422"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423"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424" name="Email Now">
              <a:hlinkClick r:id="rId7"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425"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426" name="ffffffff.png" descr="ffffffff.png"/>
            <p:cNvPicPr>
              <a:picLocks noChangeAspect="1"/>
            </p:cNvPicPr>
            <p:nvPr/>
          </p:nvPicPr>
          <p:blipFill>
            <a:blip r:embed="rId8">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IMG_4473.JPG" descr="IMG_4473.JPG"/>
          <p:cNvPicPr>
            <a:picLocks noChangeAspect="1"/>
          </p:cNvPicPr>
          <p:nvPr/>
        </p:nvPicPr>
        <p:blipFill>
          <a:blip r:embed="rId2">
            <a:extLst/>
          </a:blip>
          <a:srcRect l="2026" t="18611" r="6728" b="12953"/>
          <a:stretch>
            <a:fillRect/>
          </a:stretch>
        </p:blipFill>
        <p:spPr>
          <a:xfrm>
            <a:off x="0" y="-1"/>
            <a:ext cx="24384000" cy="13716002"/>
          </a:xfrm>
          <a:prstGeom prst="rect">
            <a:avLst/>
          </a:prstGeom>
          <a:ln w="12700">
            <a:miter lim="400000"/>
          </a:ln>
        </p:spPr>
      </p:pic>
      <p:sp>
        <p:nvSpPr>
          <p:cNvPr id="135" name="Rectangle"/>
          <p:cNvSpPr/>
          <p:nvPr/>
        </p:nvSpPr>
        <p:spPr>
          <a:xfrm>
            <a:off x="0" y="-1"/>
            <a:ext cx="24384001" cy="13716001"/>
          </a:xfrm>
          <a:prstGeom prst="rect">
            <a:avLst/>
          </a:prstGeom>
          <a:solidFill>
            <a:srgbClr val="000000">
              <a:alpha val="45409"/>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138" name="Group"/>
          <p:cNvGrpSpPr/>
          <p:nvPr/>
        </p:nvGrpSpPr>
        <p:grpSpPr>
          <a:xfrm>
            <a:off x="13020006" y="4008066"/>
            <a:ext cx="10777732" cy="6650258"/>
            <a:chOff x="0" y="0"/>
            <a:chExt cx="10777730" cy="6650256"/>
          </a:xfrm>
        </p:grpSpPr>
        <p:sp>
          <p:nvSpPr>
            <p:cNvPr id="136" name="About this Cover Letter"/>
            <p:cNvSpPr txBox="1"/>
            <p:nvPr/>
          </p:nvSpPr>
          <p:spPr>
            <a:xfrm>
              <a:off x="0" y="0"/>
              <a:ext cx="10777731" cy="12960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7000">
                  <a:latin typeface="Arial"/>
                  <a:ea typeface="Arial"/>
                  <a:cs typeface="Arial"/>
                  <a:sym typeface="Arial"/>
                </a:defRPr>
              </a:lvl1pPr>
            </a:lstStyle>
            <a:p>
              <a:pPr/>
              <a:r>
                <a:t>About this Cover Letter</a:t>
              </a:r>
            </a:p>
          </p:txBody>
        </p:sp>
        <p:sp>
          <p:nvSpPr>
            <p:cNvPr id="137" name="I made this presentation as my portfolio and highlights, as well to showcase my graphic design skill and eye for branding. Feel free to use the buttons if viewing through Keynote or Powerpoint, or just scroll forward when looking at the PDF.…"/>
            <p:cNvSpPr txBox="1"/>
            <p:nvPr/>
          </p:nvSpPr>
          <p:spPr>
            <a:xfrm>
              <a:off x="0" y="1105204"/>
              <a:ext cx="10777729" cy="5545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l">
                <a:defRPr b="0" sz="3200">
                  <a:latin typeface="Arial"/>
                  <a:ea typeface="Arial"/>
                  <a:cs typeface="Arial"/>
                  <a:sym typeface="Arial"/>
                </a:defRPr>
              </a:pPr>
              <a:r>
                <a:t>I made this presentation as my portfolio and highlights, as well to showcase my graphic design skill and eye for branding. Feel free to use the buttons if viewing through Keynote or Powerpoint, or just scroll forward when looking at the PDF.</a:t>
              </a:r>
            </a:p>
            <a:p>
              <a:pPr algn="l">
                <a:defRPr b="0" sz="3200">
                  <a:latin typeface="Arial"/>
                  <a:ea typeface="Arial"/>
                  <a:cs typeface="Arial"/>
                  <a:sym typeface="Arial"/>
                </a:defRPr>
              </a:pPr>
            </a:p>
            <a:p>
              <a:pPr algn="l">
                <a:defRPr b="0" sz="3200">
                  <a:latin typeface="Arial"/>
                  <a:ea typeface="Arial"/>
                  <a:cs typeface="Arial"/>
                  <a:sym typeface="Arial"/>
                </a:defRPr>
              </a:pPr>
              <a:r>
                <a:t>-Click “About the Photo” for a client / event showcase.</a:t>
              </a:r>
            </a:p>
            <a:p>
              <a:pPr algn="l">
                <a:defRPr b="0" sz="3200">
                  <a:latin typeface="Arial"/>
                  <a:ea typeface="Arial"/>
                  <a:cs typeface="Arial"/>
                  <a:sym typeface="Arial"/>
                </a:defRPr>
              </a:pPr>
              <a:r>
                <a:t>-At any time you can click “Email Now” to get in touch!</a:t>
              </a:r>
            </a:p>
            <a:p>
              <a:pPr algn="l">
                <a:defRPr b="0" sz="3200">
                  <a:latin typeface="Arial"/>
                  <a:ea typeface="Arial"/>
                  <a:cs typeface="Arial"/>
                  <a:sym typeface="Arial"/>
                </a:defRPr>
              </a:pPr>
            </a:p>
            <a:p>
              <a:pPr algn="l">
                <a:defRPr b="0" sz="3200">
                  <a:latin typeface="Arial"/>
                  <a:ea typeface="Arial"/>
                  <a:cs typeface="Arial"/>
                  <a:sym typeface="Arial"/>
                </a:defRPr>
              </a:pPr>
              <a:r>
                <a:t>Thanks and enjoy, </a:t>
              </a:r>
            </a:p>
            <a:p>
              <a:pPr algn="l">
                <a:defRPr b="0" sz="3200">
                  <a:latin typeface="Arial"/>
                  <a:ea typeface="Arial"/>
                  <a:cs typeface="Arial"/>
                  <a:sym typeface="Arial"/>
                </a:defRPr>
              </a:pPr>
              <a:r>
                <a:t>Michael</a:t>
              </a:r>
            </a:p>
          </p:txBody>
        </p:sp>
      </p:grpSp>
      <p:grpSp>
        <p:nvGrpSpPr>
          <p:cNvPr id="141" name="Group">
            <a:hlinkClick r:id="rId3" invalidUrl="" action="ppaction://hlinksldjump" tgtFrame="" tooltip="" history="1" highlightClick="0" endSnd="0"/>
          </p:cNvPr>
          <p:cNvGrpSpPr/>
          <p:nvPr/>
        </p:nvGrpSpPr>
        <p:grpSpPr>
          <a:xfrm>
            <a:off x="1279091" y="11271653"/>
            <a:ext cx="4368826" cy="915531"/>
            <a:chOff x="0" y="0"/>
            <a:chExt cx="4368825" cy="915530"/>
          </a:xfrm>
        </p:grpSpPr>
        <p:sp>
          <p:nvSpPr>
            <p:cNvPr id="139"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40" name="ABOUT THE PHOTO"/>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ABOUT THE PHOTO</a:t>
              </a:r>
            </a:p>
          </p:txBody>
        </p:sp>
      </p:grpSp>
      <p:grpSp>
        <p:nvGrpSpPr>
          <p:cNvPr id="144" name="Group">
            <a:hlinkClick r:id="" invalidUrl="" action="ppaction://hlinkshowjump?jump=nextslide" tgtFrame="" tooltip="" history="1" highlightClick="0" endSnd="0"/>
          </p:cNvPr>
          <p:cNvGrpSpPr/>
          <p:nvPr/>
        </p:nvGrpSpPr>
        <p:grpSpPr>
          <a:xfrm>
            <a:off x="17780000" y="11271653"/>
            <a:ext cx="4368826" cy="915531"/>
            <a:chOff x="0" y="0"/>
            <a:chExt cx="4368825" cy="915530"/>
          </a:xfrm>
        </p:grpSpPr>
        <p:sp>
          <p:nvSpPr>
            <p:cNvPr id="142"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43" name="NEXT"/>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NEXT</a:t>
              </a:r>
            </a:p>
          </p:txBody>
        </p:sp>
      </p:grpSp>
      <p:grpSp>
        <p:nvGrpSpPr>
          <p:cNvPr id="153" name="Group"/>
          <p:cNvGrpSpPr/>
          <p:nvPr/>
        </p:nvGrpSpPr>
        <p:grpSpPr>
          <a:xfrm>
            <a:off x="2894282" y="12700"/>
            <a:ext cx="18595435" cy="2282027"/>
            <a:chOff x="0" y="0"/>
            <a:chExt cx="18595433" cy="2282026"/>
          </a:xfrm>
        </p:grpSpPr>
        <p:sp>
          <p:nvSpPr>
            <p:cNvPr id="145"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46"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47"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148"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149"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50" name="Email Now">
              <a:hlinkClick r:id="rId4"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151"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152" name="ffffffff.png" descr="ffffffff.png"/>
            <p:cNvPicPr>
              <a:picLocks noChangeAspect="1"/>
            </p:cNvPicPr>
            <p:nvPr/>
          </p:nvPicPr>
          <p:blipFill>
            <a:blip r:embed="rId5">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Corporate show I'm head of video department for.jpeg" descr="Corporate show I'm head of video department for.jpeg"/>
          <p:cNvPicPr>
            <a:picLocks noChangeAspect="1"/>
          </p:cNvPicPr>
          <p:nvPr/>
        </p:nvPicPr>
        <p:blipFill>
          <a:blip r:embed="rId2">
            <a:extLst/>
          </a:blip>
          <a:srcRect l="2042" t="18220" r="0" b="8311"/>
          <a:stretch>
            <a:fillRect/>
          </a:stretch>
        </p:blipFill>
        <p:spPr>
          <a:xfrm>
            <a:off x="0" y="-1"/>
            <a:ext cx="24384000" cy="13716002"/>
          </a:xfrm>
          <a:prstGeom prst="rect">
            <a:avLst/>
          </a:prstGeom>
          <a:ln w="12700">
            <a:miter lim="400000"/>
          </a:ln>
        </p:spPr>
      </p:pic>
      <p:sp>
        <p:nvSpPr>
          <p:cNvPr id="156" name="Rectangle"/>
          <p:cNvSpPr/>
          <p:nvPr/>
        </p:nvSpPr>
        <p:spPr>
          <a:xfrm>
            <a:off x="-1" y="-89614"/>
            <a:ext cx="24384001" cy="13716001"/>
          </a:xfrm>
          <a:prstGeom prst="rect">
            <a:avLst/>
          </a:prstGeom>
          <a:solidFill>
            <a:srgbClr val="000000">
              <a:alpha val="45409"/>
            </a:srgbClr>
          </a:solidFill>
          <a:ln w="12700">
            <a:miter lim="400000"/>
          </a:ln>
        </p:spPr>
        <p:txBody>
          <a:bodyPr lIns="50800" tIns="50800" rIns="50800" bIns="50800" anchor="ctr"/>
          <a:lstStyle/>
          <a:p>
            <a:pPr>
              <a:defRPr b="0" sz="3200">
                <a:latin typeface="+mn-lt"/>
                <a:ea typeface="+mn-ea"/>
                <a:cs typeface="+mn-cs"/>
                <a:sym typeface="Helvetica Neue Medium"/>
              </a:defRPr>
            </a:pPr>
          </a:p>
        </p:txBody>
      </p:sp>
      <p:sp>
        <p:nvSpPr>
          <p:cNvPr id="157" name="Why London, Why UK?"/>
          <p:cNvSpPr txBox="1"/>
          <p:nvPr/>
        </p:nvSpPr>
        <p:spPr>
          <a:xfrm>
            <a:off x="13369208" y="2553614"/>
            <a:ext cx="9940616" cy="1165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7000">
                <a:latin typeface="Arial"/>
                <a:ea typeface="Arial"/>
                <a:cs typeface="Arial"/>
                <a:sym typeface="Arial"/>
              </a:defRPr>
            </a:lvl1pPr>
          </a:lstStyle>
          <a:p>
            <a:pPr/>
            <a:r>
              <a:t>Why London, Why UK?</a:t>
            </a:r>
          </a:p>
        </p:txBody>
      </p:sp>
      <p:sp>
        <p:nvSpPr>
          <p:cNvPr id="158" name="I Moved to London from Canada in June 2018 with my partner. Both of us are aiming to advance our careers by approaching opportunities that simply aren’t available in Canada at this large of a scale.…"/>
          <p:cNvSpPr txBox="1"/>
          <p:nvPr/>
        </p:nvSpPr>
        <p:spPr>
          <a:xfrm>
            <a:off x="13369208" y="3718882"/>
            <a:ext cx="10270236" cy="74913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b="0" sz="3100">
                <a:latin typeface="Arial"/>
                <a:ea typeface="Arial"/>
                <a:cs typeface="Arial"/>
                <a:sym typeface="Arial"/>
              </a:defRPr>
            </a:pPr>
            <a:r>
              <a:t>I Moved to London from Canada in June 2018 with my partner. Both of us are aiming to advance our careers by approaching opportunities that simply aren’t available in Canada at this large of a scale. </a:t>
            </a:r>
          </a:p>
          <a:p>
            <a:pPr algn="l">
              <a:defRPr b="0" sz="3100">
                <a:latin typeface="Arial"/>
                <a:ea typeface="Arial"/>
                <a:cs typeface="Arial"/>
                <a:sym typeface="Arial"/>
              </a:defRPr>
            </a:pPr>
          </a:p>
          <a:p>
            <a:pPr algn="l">
              <a:defRPr b="0" sz="3100">
                <a:latin typeface="Arial"/>
                <a:ea typeface="Arial"/>
                <a:cs typeface="Arial"/>
                <a:sym typeface="Arial"/>
              </a:defRPr>
            </a:pPr>
            <a:r>
              <a:t>I intend on growing my portfolio, skillset and client base through good customer service, hard work and recently completed trainings. </a:t>
            </a:r>
          </a:p>
          <a:p>
            <a:pPr algn="l">
              <a:defRPr b="0" sz="3100">
                <a:latin typeface="Arial"/>
                <a:ea typeface="Arial"/>
                <a:cs typeface="Arial"/>
                <a:sym typeface="Arial"/>
              </a:defRPr>
            </a:pPr>
          </a:p>
          <a:p>
            <a:pPr algn="l">
              <a:defRPr b="0" sz="3100">
                <a:latin typeface="Arial"/>
                <a:ea typeface="Arial"/>
                <a:cs typeface="Arial"/>
                <a:sym typeface="Arial"/>
              </a:defRPr>
            </a:pPr>
            <a:r>
              <a:t>I am centrally based in London, properly insured and ready for any corporate or entertainment and music roles.</a:t>
            </a:r>
          </a:p>
          <a:p>
            <a:pPr algn="l">
              <a:defRPr b="0" sz="3100">
                <a:latin typeface="Arial"/>
                <a:ea typeface="Arial"/>
                <a:cs typeface="Arial"/>
                <a:sym typeface="Arial"/>
              </a:defRPr>
            </a:pPr>
          </a:p>
          <a:p>
            <a:pPr algn="l">
              <a:defRPr b="0" sz="3100">
                <a:latin typeface="Arial"/>
                <a:ea typeface="Arial"/>
                <a:cs typeface="Arial"/>
                <a:sym typeface="Arial"/>
              </a:defRPr>
            </a:pPr>
            <a:r>
              <a:t>Current Client UK Client List - </a:t>
            </a:r>
          </a:p>
          <a:p>
            <a:pPr algn="l">
              <a:defRPr b="0" sz="3100">
                <a:latin typeface="Arial"/>
                <a:ea typeface="Arial"/>
                <a:cs typeface="Arial"/>
                <a:sym typeface="Arial"/>
              </a:defRPr>
            </a:pPr>
            <a:r>
              <a:t>Corporate Events (Swindon), C3 Productions (Brighton), Metro Broadcast (London), Digital Concrete (London), Hackney Arts Centre, Kings Place (London)</a:t>
            </a:r>
          </a:p>
        </p:txBody>
      </p:sp>
      <p:grpSp>
        <p:nvGrpSpPr>
          <p:cNvPr id="161" name="Group">
            <a:hlinkClick r:id="rId3" invalidUrl="" action="ppaction://hlinksldjump" tgtFrame="" tooltip="" history="1" highlightClick="0" endSnd="0"/>
          </p:cNvPr>
          <p:cNvGrpSpPr/>
          <p:nvPr/>
        </p:nvGrpSpPr>
        <p:grpSpPr>
          <a:xfrm>
            <a:off x="1279091" y="11271653"/>
            <a:ext cx="4368826" cy="915531"/>
            <a:chOff x="0" y="0"/>
            <a:chExt cx="4368825" cy="915530"/>
          </a:xfrm>
        </p:grpSpPr>
        <p:sp>
          <p:nvSpPr>
            <p:cNvPr id="159"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60" name="ABOUT THE PHOTO"/>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ABOUT THE PHOTO</a:t>
              </a:r>
            </a:p>
          </p:txBody>
        </p:sp>
      </p:grpSp>
      <p:grpSp>
        <p:nvGrpSpPr>
          <p:cNvPr id="164" name="Group">
            <a:hlinkClick r:id="" invalidUrl="" action="ppaction://hlinkshowjump?jump=nextslide" tgtFrame="" tooltip="" history="1" highlightClick="0" endSnd="0"/>
          </p:cNvPr>
          <p:cNvGrpSpPr/>
          <p:nvPr/>
        </p:nvGrpSpPr>
        <p:grpSpPr>
          <a:xfrm>
            <a:off x="7049692" y="11271653"/>
            <a:ext cx="4368826" cy="915531"/>
            <a:chOff x="0" y="0"/>
            <a:chExt cx="4368825" cy="915530"/>
          </a:xfrm>
        </p:grpSpPr>
        <p:sp>
          <p:nvSpPr>
            <p:cNvPr id="162"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63" name="NEXT"/>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NEXT</a:t>
              </a:r>
            </a:p>
          </p:txBody>
        </p:sp>
      </p:grpSp>
      <p:grpSp>
        <p:nvGrpSpPr>
          <p:cNvPr id="173" name="Group"/>
          <p:cNvGrpSpPr/>
          <p:nvPr/>
        </p:nvGrpSpPr>
        <p:grpSpPr>
          <a:xfrm>
            <a:off x="2894282" y="12700"/>
            <a:ext cx="18595435" cy="2282027"/>
            <a:chOff x="0" y="0"/>
            <a:chExt cx="18595433" cy="2282026"/>
          </a:xfrm>
        </p:grpSpPr>
        <p:sp>
          <p:nvSpPr>
            <p:cNvPr id="165"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66"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67"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168"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169"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70" name="Email Now">
              <a:hlinkClick r:id="rId4"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171"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172" name="ffffffff.png" descr="ffffffff.png"/>
            <p:cNvPicPr>
              <a:picLocks noChangeAspect="1"/>
            </p:cNvPicPr>
            <p:nvPr/>
          </p:nvPicPr>
          <p:blipFill>
            <a:blip r:embed="rId5">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G_0086.jpeg" descr="IMG_0086.jpeg"/>
          <p:cNvPicPr>
            <a:picLocks noChangeAspect="1"/>
          </p:cNvPicPr>
          <p:nvPr/>
        </p:nvPicPr>
        <p:blipFill>
          <a:blip r:embed="rId2">
            <a:extLst/>
          </a:blip>
          <a:srcRect l="0" t="14921" r="0" b="0"/>
          <a:stretch>
            <a:fillRect/>
          </a:stretch>
        </p:blipFill>
        <p:spPr>
          <a:xfrm>
            <a:off x="2888456" y="0"/>
            <a:ext cx="21495506" cy="13716000"/>
          </a:xfrm>
          <a:prstGeom prst="rect">
            <a:avLst/>
          </a:prstGeom>
          <a:ln w="12700">
            <a:miter lim="400000"/>
          </a:ln>
        </p:spPr>
      </p:pic>
      <p:sp>
        <p:nvSpPr>
          <p:cNvPr id="176" name="Rectangle"/>
          <p:cNvSpPr/>
          <p:nvPr/>
        </p:nvSpPr>
        <p:spPr>
          <a:xfrm>
            <a:off x="8836451" y="-1"/>
            <a:ext cx="15547549" cy="13716001"/>
          </a:xfrm>
          <a:prstGeom prst="rect">
            <a:avLst/>
          </a:prstGeom>
          <a:solidFill>
            <a:srgbClr val="000000">
              <a:alpha val="45409"/>
            </a:srgbClr>
          </a:solidFill>
          <a:ln w="12700">
            <a:miter lim="400000"/>
          </a:ln>
        </p:spPr>
        <p:txBody>
          <a:bodyPr lIns="50800" tIns="50800" rIns="50800" bIns="50800" anchor="ctr"/>
          <a:lstStyle/>
          <a:p>
            <a:pPr>
              <a:defRPr b="0" sz="3200">
                <a:latin typeface="+mn-lt"/>
                <a:ea typeface="+mn-ea"/>
                <a:cs typeface="+mn-cs"/>
                <a:sym typeface="Helvetica Neue Medium"/>
              </a:defRPr>
            </a:pPr>
          </a:p>
        </p:txBody>
      </p:sp>
      <p:sp>
        <p:nvSpPr>
          <p:cNvPr id="177" name="Rectangle"/>
          <p:cNvSpPr/>
          <p:nvPr/>
        </p:nvSpPr>
        <p:spPr>
          <a:xfrm>
            <a:off x="26104081" y="585716"/>
            <a:ext cx="24384001" cy="13716001"/>
          </a:xfrm>
          <a:prstGeom prst="rect">
            <a:avLst/>
          </a:prstGeom>
          <a:solidFill>
            <a:srgbClr val="000000">
              <a:alpha val="45409"/>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180" name="Group"/>
          <p:cNvGrpSpPr/>
          <p:nvPr/>
        </p:nvGrpSpPr>
        <p:grpSpPr>
          <a:xfrm>
            <a:off x="1341151" y="2804726"/>
            <a:ext cx="14208944" cy="2141607"/>
            <a:chOff x="0" y="0"/>
            <a:chExt cx="14208943" cy="2141605"/>
          </a:xfrm>
        </p:grpSpPr>
        <p:sp>
          <p:nvSpPr>
            <p:cNvPr id="178" name="Multi-Discipline, Always Learning"/>
            <p:cNvSpPr txBox="1"/>
            <p:nvPr/>
          </p:nvSpPr>
          <p:spPr>
            <a:xfrm>
              <a:off x="0" y="0"/>
              <a:ext cx="14208944"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7000">
                  <a:latin typeface="Arial"/>
                  <a:ea typeface="Arial"/>
                  <a:cs typeface="Arial"/>
                  <a:sym typeface="Arial"/>
                </a:defRPr>
              </a:lvl1pPr>
            </a:lstStyle>
            <a:p>
              <a:pPr/>
              <a:r>
                <a:t>Multi-Discipline, Always Learning</a:t>
              </a:r>
            </a:p>
          </p:txBody>
        </p:sp>
        <p:sp>
          <p:nvSpPr>
            <p:cNvPr id="179" name="Jack-of-all-trades, but master of none? I disagree"/>
            <p:cNvSpPr txBox="1"/>
            <p:nvPr/>
          </p:nvSpPr>
          <p:spPr>
            <a:xfrm>
              <a:off x="0" y="1088516"/>
              <a:ext cx="13822368" cy="1053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0" sz="3300">
                  <a:latin typeface="Arial"/>
                  <a:ea typeface="Arial"/>
                  <a:cs typeface="Arial"/>
                  <a:sym typeface="Arial"/>
                </a:defRPr>
              </a:lvl1pPr>
            </a:lstStyle>
            <a:p>
              <a:pPr/>
              <a:r>
                <a:t>Jack-of-all-trades, but master of none? I disagree</a:t>
              </a:r>
            </a:p>
          </p:txBody>
        </p:sp>
      </p:grpSp>
      <p:sp>
        <p:nvSpPr>
          <p:cNvPr id="181" name="Rectangle"/>
          <p:cNvSpPr/>
          <p:nvPr/>
        </p:nvSpPr>
        <p:spPr>
          <a:xfrm>
            <a:off x="1566047" y="9839126"/>
            <a:ext cx="21251906" cy="3696471"/>
          </a:xfrm>
          <a:prstGeom prst="rect">
            <a:avLst/>
          </a:prstGeom>
          <a:solidFill>
            <a:srgbClr val="FFFFFF">
              <a:alpha val="72526"/>
            </a:srgbClr>
          </a:solidFill>
          <a:ln w="12700">
            <a:miter lim="400000"/>
          </a:ln>
        </p:spPr>
        <p:txBody>
          <a:bodyPr lIns="50800" tIns="50800" rIns="50800" bIns="50800" anchor="ctr"/>
          <a:lstStyle/>
          <a:p>
            <a:pPr>
              <a:defRPr b="0" sz="3200">
                <a:solidFill>
                  <a:srgbClr val="000000"/>
                </a:solidFill>
                <a:latin typeface="+mn-lt"/>
                <a:ea typeface="+mn-ea"/>
                <a:cs typeface="+mn-cs"/>
                <a:sym typeface="Helvetica Neue Medium"/>
              </a:defRPr>
            </a:pPr>
          </a:p>
        </p:txBody>
      </p:sp>
      <p:sp>
        <p:nvSpPr>
          <p:cNvPr id="182" name="Audio"/>
          <p:cNvSpPr txBox="1"/>
          <p:nvPr/>
        </p:nvSpPr>
        <p:spPr>
          <a:xfrm>
            <a:off x="4009975" y="10013770"/>
            <a:ext cx="119349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Helvetica"/>
                <a:ea typeface="Helvetica"/>
                <a:cs typeface="Helvetica"/>
                <a:sym typeface="Helvetica"/>
              </a:defRPr>
            </a:lvl1pPr>
          </a:lstStyle>
          <a:p>
            <a:pPr/>
            <a:r>
              <a:t>Audio</a:t>
            </a:r>
          </a:p>
        </p:txBody>
      </p:sp>
      <p:pic>
        <p:nvPicPr>
          <p:cNvPr id="183" name="audio-7524325acda585bde02e6bf72295cac5 (1).gif" descr="audio-7524325acda585bde02e6bf72295cac5 (1).gif">
            <a:hlinkClick r:id="rId3" invalidUrl="" action="ppaction://hlinksldjump" tgtFrame="" tooltip="" history="1" highlightClick="0" endSnd="0"/>
          </p:cNvPr>
          <p:cNvPicPr>
            <a:picLocks noChangeAspect="0"/>
          </p:cNvPicPr>
          <p:nvPr/>
        </p:nvPicPr>
        <p:blipFill>
          <a:blip r:embed="rId4">
            <a:extLst/>
          </a:blip>
          <a:stretch>
            <a:fillRect/>
          </a:stretch>
        </p:blipFill>
        <p:spPr>
          <a:xfrm>
            <a:off x="3654220" y="10837778"/>
            <a:ext cx="1905001" cy="1905001"/>
          </a:xfrm>
          <a:prstGeom prst="rect">
            <a:avLst/>
          </a:prstGeom>
          <a:ln w="12700">
            <a:miter lim="400000"/>
          </a:ln>
        </p:spPr>
      </p:pic>
      <p:sp>
        <p:nvSpPr>
          <p:cNvPr id="184" name="Line"/>
          <p:cNvSpPr/>
          <p:nvPr/>
        </p:nvSpPr>
        <p:spPr>
          <a:xfrm>
            <a:off x="3188645" y="13007984"/>
            <a:ext cx="3052675" cy="1"/>
          </a:xfrm>
          <a:prstGeom prst="line">
            <a:avLst/>
          </a:prstGeom>
          <a:ln w="25400">
            <a:solidFill>
              <a:srgbClr val="000000"/>
            </a:solidFill>
            <a:miter lim="400000"/>
          </a:ln>
        </p:spPr>
        <p:txBody>
          <a:bodyPr lIns="50800" tIns="50800" rIns="50800" bIns="50800" anchor="ctr"/>
          <a:lstStyle/>
          <a:p>
            <a:pPr>
              <a:defRPr b="0" sz="3200">
                <a:latin typeface="+mn-lt"/>
                <a:ea typeface="+mn-ea"/>
                <a:cs typeface="+mn-cs"/>
                <a:sym typeface="Helvetica Neue Medium"/>
              </a:defRPr>
            </a:pPr>
          </a:p>
        </p:txBody>
      </p:sp>
      <p:sp>
        <p:nvSpPr>
          <p:cNvPr id="185" name="Video"/>
          <p:cNvSpPr txBox="1"/>
          <p:nvPr/>
        </p:nvSpPr>
        <p:spPr>
          <a:xfrm>
            <a:off x="7824206" y="10013770"/>
            <a:ext cx="114493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Helvetica"/>
                <a:ea typeface="Helvetica"/>
                <a:cs typeface="Helvetica"/>
                <a:sym typeface="Helvetica"/>
              </a:defRPr>
            </a:lvl1pPr>
          </a:lstStyle>
          <a:p>
            <a:pPr/>
            <a:r>
              <a:t>Video</a:t>
            </a:r>
          </a:p>
        </p:txBody>
      </p:sp>
      <p:sp>
        <p:nvSpPr>
          <p:cNvPr id="186" name="Line"/>
          <p:cNvSpPr/>
          <p:nvPr/>
        </p:nvSpPr>
        <p:spPr>
          <a:xfrm>
            <a:off x="6927154" y="13007984"/>
            <a:ext cx="3052675" cy="1"/>
          </a:xfrm>
          <a:prstGeom prst="line">
            <a:avLst/>
          </a:prstGeom>
          <a:ln w="25400">
            <a:solidFill>
              <a:srgbClr val="000000"/>
            </a:solidFill>
            <a:miter lim="400000"/>
          </a:ln>
        </p:spPr>
        <p:txBody>
          <a:bodyPr lIns="50800" tIns="50800" rIns="50800" bIns="50800" anchor="ctr"/>
          <a:lstStyle/>
          <a:p>
            <a:pPr>
              <a:defRPr b="0" sz="3200">
                <a:latin typeface="+mn-lt"/>
                <a:ea typeface="+mn-ea"/>
                <a:cs typeface="+mn-cs"/>
                <a:sym typeface="Helvetica Neue Medium"/>
              </a:defRPr>
            </a:pPr>
          </a:p>
        </p:txBody>
      </p:sp>
      <p:sp>
        <p:nvSpPr>
          <p:cNvPr id="187" name="Digital"/>
          <p:cNvSpPr txBox="1"/>
          <p:nvPr/>
        </p:nvSpPr>
        <p:spPr>
          <a:xfrm>
            <a:off x="11552746" y="10013770"/>
            <a:ext cx="127850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Helvetica"/>
                <a:ea typeface="Helvetica"/>
                <a:cs typeface="Helvetica"/>
                <a:sym typeface="Helvetica"/>
              </a:defRPr>
            </a:lvl1pPr>
          </a:lstStyle>
          <a:p>
            <a:pPr/>
            <a:r>
              <a:t>Digital</a:t>
            </a:r>
          </a:p>
        </p:txBody>
      </p:sp>
      <p:sp>
        <p:nvSpPr>
          <p:cNvPr id="188" name="Line"/>
          <p:cNvSpPr/>
          <p:nvPr/>
        </p:nvSpPr>
        <p:spPr>
          <a:xfrm>
            <a:off x="10665662" y="13007984"/>
            <a:ext cx="3052675" cy="1"/>
          </a:xfrm>
          <a:prstGeom prst="line">
            <a:avLst/>
          </a:prstGeom>
          <a:ln w="25400">
            <a:solidFill>
              <a:srgbClr val="000000"/>
            </a:solidFill>
            <a:miter lim="400000"/>
          </a:ln>
        </p:spPr>
        <p:txBody>
          <a:bodyPr lIns="50800" tIns="50800" rIns="50800" bIns="50800" anchor="ctr"/>
          <a:lstStyle/>
          <a:p>
            <a:pPr>
              <a:defRPr b="0" sz="3200">
                <a:latin typeface="+mn-lt"/>
                <a:ea typeface="+mn-ea"/>
                <a:cs typeface="+mn-cs"/>
                <a:sym typeface="Helvetica Neue Medium"/>
              </a:defRPr>
            </a:pPr>
          </a:p>
        </p:txBody>
      </p:sp>
      <p:sp>
        <p:nvSpPr>
          <p:cNvPr id="189" name="Display"/>
          <p:cNvSpPr txBox="1"/>
          <p:nvPr/>
        </p:nvSpPr>
        <p:spPr>
          <a:xfrm>
            <a:off x="15252541" y="10013770"/>
            <a:ext cx="146956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Helvetica"/>
                <a:ea typeface="Helvetica"/>
                <a:cs typeface="Helvetica"/>
                <a:sym typeface="Helvetica"/>
              </a:defRPr>
            </a:lvl1pPr>
          </a:lstStyle>
          <a:p>
            <a:pPr/>
            <a:r>
              <a:t>Display</a:t>
            </a:r>
          </a:p>
        </p:txBody>
      </p:sp>
      <p:sp>
        <p:nvSpPr>
          <p:cNvPr id="190" name="Line"/>
          <p:cNvSpPr/>
          <p:nvPr/>
        </p:nvSpPr>
        <p:spPr>
          <a:xfrm>
            <a:off x="14460988" y="13020684"/>
            <a:ext cx="3052675" cy="1"/>
          </a:xfrm>
          <a:prstGeom prst="line">
            <a:avLst/>
          </a:prstGeom>
          <a:ln w="25400">
            <a:solidFill>
              <a:srgbClr val="000000"/>
            </a:solidFill>
            <a:miter lim="400000"/>
          </a:ln>
        </p:spPr>
        <p:txBody>
          <a:bodyPr lIns="50800" tIns="50800" rIns="50800" bIns="50800" anchor="ctr"/>
          <a:lstStyle/>
          <a:p>
            <a:pPr>
              <a:defRPr b="0" sz="3200">
                <a:latin typeface="+mn-lt"/>
                <a:ea typeface="+mn-ea"/>
                <a:cs typeface="+mn-cs"/>
                <a:sym typeface="Helvetica Neue Medium"/>
              </a:defRPr>
            </a:pPr>
          </a:p>
        </p:txBody>
      </p:sp>
      <p:sp>
        <p:nvSpPr>
          <p:cNvPr id="191" name="Lighting"/>
          <p:cNvSpPr txBox="1"/>
          <p:nvPr/>
        </p:nvSpPr>
        <p:spPr>
          <a:xfrm>
            <a:off x="18969012" y="10013770"/>
            <a:ext cx="161653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Helvetica"/>
                <a:ea typeface="Helvetica"/>
                <a:cs typeface="Helvetica"/>
                <a:sym typeface="Helvetica"/>
              </a:defRPr>
            </a:lvl1pPr>
          </a:lstStyle>
          <a:p>
            <a:pPr/>
            <a:r>
              <a:t>Lighting</a:t>
            </a:r>
          </a:p>
        </p:txBody>
      </p:sp>
      <p:sp>
        <p:nvSpPr>
          <p:cNvPr id="192" name="Line"/>
          <p:cNvSpPr/>
          <p:nvPr/>
        </p:nvSpPr>
        <p:spPr>
          <a:xfrm>
            <a:off x="18384871" y="13007984"/>
            <a:ext cx="3052675" cy="1"/>
          </a:xfrm>
          <a:prstGeom prst="line">
            <a:avLst/>
          </a:prstGeom>
          <a:ln w="25400">
            <a:solidFill>
              <a:srgbClr val="000000"/>
            </a:solidFill>
            <a:miter lim="400000"/>
          </a:ln>
        </p:spPr>
        <p:txBody>
          <a:bodyPr lIns="50800" tIns="50800" rIns="50800" bIns="50800" anchor="ctr"/>
          <a:lstStyle/>
          <a:p>
            <a:pPr>
              <a:defRPr b="0" sz="3200">
                <a:latin typeface="+mn-lt"/>
                <a:ea typeface="+mn-ea"/>
                <a:cs typeface="+mn-cs"/>
                <a:sym typeface="Helvetica Neue Medium"/>
              </a:defRPr>
            </a:pPr>
          </a:p>
        </p:txBody>
      </p:sp>
      <p:pic>
        <p:nvPicPr>
          <p:cNvPr id="193" name="digital-ef9a4219e1d575632a56be2f9698524d.gif" descr="digital-ef9a4219e1d575632a56be2f9698524d.gif">
            <a:hlinkClick r:id="rId5" invalidUrl="" action="ppaction://hlinksldjump" tgtFrame="" tooltip="" history="1" highlightClick="0" endSnd="0"/>
          </p:cNvPr>
          <p:cNvPicPr>
            <a:picLocks noChangeAspect="0"/>
          </p:cNvPicPr>
          <p:nvPr/>
        </p:nvPicPr>
        <p:blipFill>
          <a:blip r:embed="rId6">
            <a:extLst/>
          </a:blip>
          <a:stretch>
            <a:fillRect/>
          </a:stretch>
        </p:blipFill>
        <p:spPr>
          <a:xfrm>
            <a:off x="11239500" y="10837778"/>
            <a:ext cx="1905000" cy="1905001"/>
          </a:xfrm>
          <a:prstGeom prst="rect">
            <a:avLst/>
          </a:prstGeom>
          <a:ln w="12700">
            <a:miter lim="400000"/>
          </a:ln>
        </p:spPr>
      </p:pic>
      <p:pic>
        <p:nvPicPr>
          <p:cNvPr id="194" name="video-f6aba3fd8316edcd9dea229fdf163c0e.gif" descr="video-f6aba3fd8316edcd9dea229fdf163c0e.gif">
            <a:hlinkClick r:id="rId7" invalidUrl="" action="ppaction://hlinksldjump" tgtFrame="" tooltip="" history="1" highlightClick="0" endSnd="0"/>
          </p:cNvPr>
          <p:cNvPicPr>
            <a:picLocks noChangeAspect="0"/>
          </p:cNvPicPr>
          <p:nvPr/>
        </p:nvPicPr>
        <p:blipFill>
          <a:blip r:embed="rId8">
            <a:extLst/>
          </a:blip>
          <a:stretch>
            <a:fillRect/>
          </a:stretch>
        </p:blipFill>
        <p:spPr>
          <a:xfrm>
            <a:off x="7446860" y="10837778"/>
            <a:ext cx="1905001" cy="1905001"/>
          </a:xfrm>
          <a:prstGeom prst="rect">
            <a:avLst/>
          </a:prstGeom>
          <a:ln w="12700">
            <a:miter lim="400000"/>
          </a:ln>
        </p:spPr>
      </p:pic>
      <p:pic>
        <p:nvPicPr>
          <p:cNvPr id="195" name="display-dd78eb9e7bf6ea8ec96672ff6e213ca7.gif" descr="display-dd78eb9e7bf6ea8ec96672ff6e213ca7.gif">
            <a:hlinkClick r:id="rId9" invalidUrl="" action="ppaction://hlinksldjump" tgtFrame="" tooltip="" history="1" highlightClick="0" endSnd="0"/>
          </p:cNvPr>
          <p:cNvPicPr>
            <a:picLocks noChangeAspect="0"/>
          </p:cNvPicPr>
          <p:nvPr/>
        </p:nvPicPr>
        <p:blipFill>
          <a:blip r:embed="rId10">
            <a:extLst/>
          </a:blip>
          <a:stretch>
            <a:fillRect/>
          </a:stretch>
        </p:blipFill>
        <p:spPr>
          <a:xfrm>
            <a:off x="15032139" y="10837778"/>
            <a:ext cx="1905001" cy="1905001"/>
          </a:xfrm>
          <a:prstGeom prst="rect">
            <a:avLst/>
          </a:prstGeom>
          <a:ln w="12700">
            <a:miter lim="400000"/>
          </a:ln>
        </p:spPr>
      </p:pic>
      <p:pic>
        <p:nvPicPr>
          <p:cNvPr id="196" name="lighting-71262de8e42b44ab17a58b25cd41bb5e.gif" descr="lighting-71262de8e42b44ab17a58b25cd41bb5e.gif">
            <a:hlinkClick r:id="rId11" invalidUrl="" action="ppaction://hlinksldjump" tgtFrame="" tooltip="" history="1" highlightClick="0" endSnd="0"/>
          </p:cNvPr>
          <p:cNvPicPr>
            <a:picLocks noChangeAspect="0"/>
          </p:cNvPicPr>
          <p:nvPr/>
        </p:nvPicPr>
        <p:blipFill>
          <a:blip r:embed="rId12">
            <a:extLst/>
          </a:blip>
          <a:stretch>
            <a:fillRect/>
          </a:stretch>
        </p:blipFill>
        <p:spPr>
          <a:xfrm>
            <a:off x="18824779" y="10837778"/>
            <a:ext cx="1905001" cy="1905001"/>
          </a:xfrm>
          <a:prstGeom prst="rect">
            <a:avLst/>
          </a:prstGeom>
          <a:ln w="12700">
            <a:miter lim="400000"/>
          </a:ln>
        </p:spPr>
      </p:pic>
      <p:grpSp>
        <p:nvGrpSpPr>
          <p:cNvPr id="199" name="Group">
            <a:hlinkClick r:id="" invalidUrl="" action="ppaction://hlinkshowjump?jump=nextslide" tgtFrame="" tooltip="" history="1" highlightClick="0" endSnd="0"/>
          </p:cNvPr>
          <p:cNvGrpSpPr/>
          <p:nvPr/>
        </p:nvGrpSpPr>
        <p:grpSpPr>
          <a:xfrm>
            <a:off x="18449126" y="8113032"/>
            <a:ext cx="4368826" cy="915532"/>
            <a:chOff x="0" y="0"/>
            <a:chExt cx="4368825" cy="915530"/>
          </a:xfrm>
        </p:grpSpPr>
        <p:sp>
          <p:nvSpPr>
            <p:cNvPr id="197"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198" name="NEXT"/>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NEXT</a:t>
              </a:r>
            </a:p>
          </p:txBody>
        </p:sp>
      </p:grpSp>
      <p:grpSp>
        <p:nvGrpSpPr>
          <p:cNvPr id="202" name="Group"/>
          <p:cNvGrpSpPr/>
          <p:nvPr/>
        </p:nvGrpSpPr>
        <p:grpSpPr>
          <a:xfrm>
            <a:off x="1566047" y="8113032"/>
            <a:ext cx="5127343" cy="915532"/>
            <a:chOff x="0" y="0"/>
            <a:chExt cx="5127341" cy="915530"/>
          </a:xfrm>
        </p:grpSpPr>
        <p:sp>
          <p:nvSpPr>
            <p:cNvPr id="200" name="Rectangle"/>
            <p:cNvSpPr/>
            <p:nvPr/>
          </p:nvSpPr>
          <p:spPr>
            <a:xfrm>
              <a:off x="0" y="0"/>
              <a:ext cx="5127342"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01" name="CLICK A DISCIPLINE"/>
            <p:cNvSpPr txBox="1"/>
            <p:nvPr/>
          </p:nvSpPr>
          <p:spPr>
            <a:xfrm>
              <a:off x="533912" y="254319"/>
              <a:ext cx="4059517" cy="4068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CLICK A DISCIPLINE</a:t>
              </a:r>
            </a:p>
          </p:txBody>
        </p:sp>
      </p:grpSp>
      <p:grpSp>
        <p:nvGrpSpPr>
          <p:cNvPr id="211" name="Group"/>
          <p:cNvGrpSpPr/>
          <p:nvPr/>
        </p:nvGrpSpPr>
        <p:grpSpPr>
          <a:xfrm>
            <a:off x="2894282" y="0"/>
            <a:ext cx="18595435" cy="2282027"/>
            <a:chOff x="0" y="0"/>
            <a:chExt cx="18595433" cy="2282026"/>
          </a:xfrm>
        </p:grpSpPr>
        <p:sp>
          <p:nvSpPr>
            <p:cNvPr id="203"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04"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05"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206"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207"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08" name="Email Now">
              <a:hlinkClick r:id="rId13"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209"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210" name="ffffffff.png" descr="ffffffff.png"/>
            <p:cNvPicPr>
              <a:picLocks noChangeAspect="1"/>
            </p:cNvPicPr>
            <p:nvPr/>
          </p:nvPicPr>
          <p:blipFill>
            <a:blip r:embed="rId14">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Michelle Obama book release I did video and projection for.PNG" descr="Michelle Obama book release I did video and projection for.PNG"/>
          <p:cNvPicPr>
            <a:picLocks noChangeAspect="1"/>
          </p:cNvPicPr>
          <p:nvPr/>
        </p:nvPicPr>
        <p:blipFill>
          <a:blip r:embed="rId2">
            <a:extLst/>
          </a:blip>
          <a:srcRect l="3490" t="6934" r="3490" b="0"/>
          <a:stretch>
            <a:fillRect/>
          </a:stretch>
        </p:blipFill>
        <p:spPr>
          <a:xfrm>
            <a:off x="-49610" y="0"/>
            <a:ext cx="24433553" cy="13743871"/>
          </a:xfrm>
          <a:prstGeom prst="rect">
            <a:avLst/>
          </a:prstGeom>
          <a:ln w="12700">
            <a:miter lim="400000"/>
          </a:ln>
        </p:spPr>
      </p:pic>
      <p:sp>
        <p:nvSpPr>
          <p:cNvPr id="214" name="Rectangle"/>
          <p:cNvSpPr/>
          <p:nvPr/>
        </p:nvSpPr>
        <p:spPr>
          <a:xfrm>
            <a:off x="0" y="-13534"/>
            <a:ext cx="24384000" cy="13743068"/>
          </a:xfrm>
          <a:prstGeom prst="rect">
            <a:avLst/>
          </a:prstGeom>
          <a:solidFill>
            <a:srgbClr val="000000">
              <a:alpha val="45409"/>
            </a:srgbClr>
          </a:solidFill>
          <a:ln w="12700">
            <a:miter lim="400000"/>
          </a:ln>
        </p:spPr>
        <p:txBody>
          <a:bodyPr lIns="50800" tIns="50800" rIns="50800" bIns="50800" anchor="ctr"/>
          <a:lstStyle/>
          <a:p>
            <a:pPr>
              <a:defRPr b="0" sz="3200">
                <a:latin typeface="+mn-lt"/>
                <a:ea typeface="+mn-ea"/>
                <a:cs typeface="+mn-cs"/>
                <a:sym typeface="Helvetica Neue Medium"/>
              </a:defRPr>
            </a:pPr>
          </a:p>
        </p:txBody>
      </p:sp>
      <p:sp>
        <p:nvSpPr>
          <p:cNvPr id="215" name="How to get in touch"/>
          <p:cNvSpPr txBox="1"/>
          <p:nvPr/>
        </p:nvSpPr>
        <p:spPr>
          <a:xfrm>
            <a:off x="828477" y="2737379"/>
            <a:ext cx="8360992" cy="10885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Arial"/>
                <a:ea typeface="Arial"/>
                <a:cs typeface="Arial"/>
                <a:sym typeface="Arial"/>
              </a:defRPr>
            </a:lvl1pPr>
          </a:lstStyle>
          <a:p>
            <a:pPr/>
            <a:r>
              <a:t>How to get in touch</a:t>
            </a:r>
          </a:p>
        </p:txBody>
      </p:sp>
      <p:grpSp>
        <p:nvGrpSpPr>
          <p:cNvPr id="218" name="Group">
            <a:hlinkClick r:id="rId3" invalidUrl="" action="ppaction://hlinksldjump" tgtFrame="" tooltip="" history="1" highlightClick="0" endSnd="0"/>
          </p:cNvPr>
          <p:cNvGrpSpPr/>
          <p:nvPr/>
        </p:nvGrpSpPr>
        <p:grpSpPr>
          <a:xfrm>
            <a:off x="17780000" y="11271653"/>
            <a:ext cx="4368826" cy="915531"/>
            <a:chOff x="0" y="0"/>
            <a:chExt cx="4368825" cy="915530"/>
          </a:xfrm>
        </p:grpSpPr>
        <p:sp>
          <p:nvSpPr>
            <p:cNvPr id="216"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17" name="ABOUT THE PHOTO"/>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ABOUT THE PHOTO</a:t>
              </a:r>
            </a:p>
          </p:txBody>
        </p:sp>
      </p:grpSp>
      <p:grpSp>
        <p:nvGrpSpPr>
          <p:cNvPr id="221" name="Group">
            <a:hlinkClick r:id="" invalidUrl="" action="ppaction://hlinkshowjump?jump=endshow" tgtFrame="" tooltip="" history="1" highlightClick="0" endSnd="0"/>
          </p:cNvPr>
          <p:cNvGrpSpPr/>
          <p:nvPr/>
        </p:nvGrpSpPr>
        <p:grpSpPr>
          <a:xfrm>
            <a:off x="12566611" y="11271653"/>
            <a:ext cx="4368826" cy="915531"/>
            <a:chOff x="0" y="0"/>
            <a:chExt cx="4368825" cy="915530"/>
          </a:xfrm>
        </p:grpSpPr>
        <p:sp>
          <p:nvSpPr>
            <p:cNvPr id="219"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20" name="EXIT"/>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EXIT</a:t>
              </a:r>
            </a:p>
          </p:txBody>
        </p:sp>
      </p:grpSp>
      <p:grpSp>
        <p:nvGrpSpPr>
          <p:cNvPr id="230" name="Group"/>
          <p:cNvGrpSpPr/>
          <p:nvPr/>
        </p:nvGrpSpPr>
        <p:grpSpPr>
          <a:xfrm>
            <a:off x="491884" y="4281248"/>
            <a:ext cx="8411089" cy="7905936"/>
            <a:chOff x="0" y="0"/>
            <a:chExt cx="8411088" cy="7905934"/>
          </a:xfrm>
        </p:grpSpPr>
        <p:pic>
          <p:nvPicPr>
            <p:cNvPr id="222" name="17216.png" descr="17216.png"/>
            <p:cNvPicPr>
              <a:picLocks noChangeAspect="1"/>
            </p:cNvPicPr>
            <p:nvPr/>
          </p:nvPicPr>
          <p:blipFill>
            <a:blip r:embed="rId4">
              <a:extLst/>
            </a:blip>
            <a:stretch>
              <a:fillRect/>
            </a:stretch>
          </p:blipFill>
          <p:spPr>
            <a:xfrm>
              <a:off x="583282" y="0"/>
              <a:ext cx="975799" cy="975798"/>
            </a:xfrm>
            <a:prstGeom prst="rect">
              <a:avLst/>
            </a:prstGeom>
            <a:ln w="12700" cap="flat">
              <a:noFill/>
              <a:miter lim="400000"/>
            </a:ln>
            <a:effectLst/>
          </p:spPr>
        </p:pic>
        <p:pic>
          <p:nvPicPr>
            <p:cNvPr id="223" name="683976_email_512x512.png" descr="683976_email_512x512.png"/>
            <p:cNvPicPr>
              <a:picLocks noChangeAspect="1"/>
            </p:cNvPicPr>
            <p:nvPr/>
          </p:nvPicPr>
          <p:blipFill>
            <a:blip r:embed="rId5">
              <a:extLst/>
            </a:blip>
            <a:stretch>
              <a:fillRect/>
            </a:stretch>
          </p:blipFill>
          <p:spPr>
            <a:xfrm>
              <a:off x="461772" y="1909206"/>
              <a:ext cx="1218820" cy="1218820"/>
            </a:xfrm>
            <a:prstGeom prst="rect">
              <a:avLst/>
            </a:prstGeom>
            <a:ln w="12700" cap="flat">
              <a:noFill/>
              <a:miter lim="400000"/>
            </a:ln>
            <a:effectLst/>
          </p:spPr>
        </p:pic>
        <p:pic>
          <p:nvPicPr>
            <p:cNvPr id="224" name="map-pin-png-6-1.png" descr="map-pin-png-6-1.png"/>
            <p:cNvPicPr>
              <a:picLocks noChangeAspect="1"/>
            </p:cNvPicPr>
            <p:nvPr/>
          </p:nvPicPr>
          <p:blipFill>
            <a:blip r:embed="rId6">
              <a:extLst/>
            </a:blip>
            <a:stretch>
              <a:fillRect/>
            </a:stretch>
          </p:blipFill>
          <p:spPr>
            <a:xfrm>
              <a:off x="0" y="5763571"/>
              <a:ext cx="2142364" cy="2142364"/>
            </a:xfrm>
            <a:prstGeom prst="rect">
              <a:avLst/>
            </a:prstGeom>
            <a:ln w="12700" cap="flat">
              <a:noFill/>
              <a:miter lim="400000"/>
            </a:ln>
            <a:effectLst/>
          </p:spPr>
        </p:pic>
        <p:sp>
          <p:nvSpPr>
            <p:cNvPr id="225" name="07383669803"/>
            <p:cNvSpPr txBox="1"/>
            <p:nvPr/>
          </p:nvSpPr>
          <p:spPr>
            <a:xfrm>
              <a:off x="2853089" y="158371"/>
              <a:ext cx="3999025" cy="817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latin typeface="Arial"/>
                  <a:ea typeface="Arial"/>
                  <a:cs typeface="Arial"/>
                  <a:sym typeface="Arial"/>
                </a:defRPr>
              </a:lvl1pPr>
            </a:lstStyle>
            <a:p>
              <a:pPr/>
              <a:r>
                <a:t>07383669803</a:t>
              </a:r>
            </a:p>
          </p:txBody>
        </p:sp>
        <p:sp>
          <p:nvSpPr>
            <p:cNvPr id="226" name="michael@mvav.ca"/>
            <p:cNvSpPr txBox="1"/>
            <p:nvPr/>
          </p:nvSpPr>
          <p:spPr>
            <a:xfrm>
              <a:off x="2853089" y="2109902"/>
              <a:ext cx="5558000" cy="817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u="sng">
                  <a:latin typeface="Arial"/>
                  <a:ea typeface="Arial"/>
                  <a:cs typeface="Arial"/>
                  <a:sym typeface="Arial"/>
                  <a:hlinkClick r:id="rId7" invalidUrl="" action="" tgtFrame="" tooltip="" history="1" highlightClick="0" endSnd="0"/>
                </a:defRPr>
              </a:lvl1pPr>
            </a:lstStyle>
            <a:p>
              <a:pPr>
                <a:defRPr u="none"/>
              </a:pPr>
              <a:r>
                <a:rPr u="sng">
                  <a:hlinkClick r:id="rId7" invalidUrl="" action="" tgtFrame="" tooltip="" history="1" highlightClick="0" endSnd="0"/>
                </a:rPr>
                <a:t>michael@mvav.ca</a:t>
              </a:r>
            </a:p>
          </p:txBody>
        </p:sp>
        <p:pic>
          <p:nvPicPr>
            <p:cNvPr id="227" name="linkedIn_PNG27.png" descr="linkedIn_PNG27.png"/>
            <p:cNvPicPr>
              <a:picLocks noChangeAspect="1"/>
            </p:cNvPicPr>
            <p:nvPr/>
          </p:nvPicPr>
          <p:blipFill>
            <a:blip r:embed="rId8">
              <a:extLst/>
            </a:blip>
            <a:stretch>
              <a:fillRect/>
            </a:stretch>
          </p:blipFill>
          <p:spPr>
            <a:xfrm>
              <a:off x="383393" y="3957900"/>
              <a:ext cx="1375577" cy="1375577"/>
            </a:xfrm>
            <a:prstGeom prst="rect">
              <a:avLst/>
            </a:prstGeom>
            <a:ln w="12700" cap="flat">
              <a:noFill/>
              <a:miter lim="400000"/>
            </a:ln>
            <a:effectLst/>
          </p:spPr>
        </p:pic>
        <p:sp>
          <p:nvSpPr>
            <p:cNvPr id="228" name="Michael Lewis"/>
            <p:cNvSpPr txBox="1"/>
            <p:nvPr/>
          </p:nvSpPr>
          <p:spPr>
            <a:xfrm>
              <a:off x="2853089" y="4236975"/>
              <a:ext cx="4384428" cy="817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latin typeface="Arial"/>
                  <a:ea typeface="Arial"/>
                  <a:cs typeface="Arial"/>
                  <a:sym typeface="Arial"/>
                </a:defRPr>
              </a:lvl1pPr>
            </a:lstStyle>
            <a:p>
              <a:pPr/>
              <a:r>
                <a:t>Michael Lewis</a:t>
              </a:r>
            </a:p>
          </p:txBody>
        </p:sp>
        <p:sp>
          <p:nvSpPr>
            <p:cNvPr id="229" name="NW1 London"/>
            <p:cNvSpPr txBox="1"/>
            <p:nvPr/>
          </p:nvSpPr>
          <p:spPr>
            <a:xfrm>
              <a:off x="2853089" y="6426040"/>
              <a:ext cx="4029101" cy="817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latin typeface="Arial"/>
                  <a:ea typeface="Arial"/>
                  <a:cs typeface="Arial"/>
                  <a:sym typeface="Arial"/>
                </a:defRPr>
              </a:lvl1pPr>
            </a:lstStyle>
            <a:p>
              <a:pPr/>
              <a:r>
                <a:t>NW1 London</a:t>
              </a:r>
            </a:p>
          </p:txBody>
        </p:sp>
      </p:grpSp>
      <p:grpSp>
        <p:nvGrpSpPr>
          <p:cNvPr id="239" name="Group"/>
          <p:cNvGrpSpPr/>
          <p:nvPr/>
        </p:nvGrpSpPr>
        <p:grpSpPr>
          <a:xfrm>
            <a:off x="2894282" y="0"/>
            <a:ext cx="18595435" cy="2282027"/>
            <a:chOff x="0" y="0"/>
            <a:chExt cx="18595433" cy="2282026"/>
          </a:xfrm>
        </p:grpSpPr>
        <p:sp>
          <p:nvSpPr>
            <p:cNvPr id="231"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32"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33"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234"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235"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36" name="Email Now">
              <a:hlinkClick r:id="rId9"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237"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238" name="ffffffff.png" descr="ffffffff.png"/>
            <p:cNvPicPr>
              <a:picLocks noChangeAspect="1"/>
            </p:cNvPicPr>
            <p:nvPr/>
          </p:nvPicPr>
          <p:blipFill>
            <a:blip r:embed="rId10">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IMG_0605.jpeg" descr="IMG_0605.jpeg"/>
          <p:cNvPicPr>
            <a:picLocks noChangeAspect="1"/>
          </p:cNvPicPr>
          <p:nvPr/>
        </p:nvPicPr>
        <p:blipFill>
          <a:blip r:embed="rId2">
            <a:extLst/>
          </a:blip>
          <a:srcRect l="0" t="15920" r="0" b="9079"/>
          <a:stretch>
            <a:fillRect/>
          </a:stretch>
        </p:blipFill>
        <p:spPr>
          <a:xfrm>
            <a:off x="-1" y="0"/>
            <a:ext cx="24384001" cy="13716000"/>
          </a:xfrm>
          <a:prstGeom prst="rect">
            <a:avLst/>
          </a:prstGeom>
          <a:ln w="12700">
            <a:miter lim="400000"/>
          </a:ln>
        </p:spPr>
      </p:pic>
      <p:sp>
        <p:nvSpPr>
          <p:cNvPr id="242" name="Rectangle"/>
          <p:cNvSpPr/>
          <p:nvPr/>
        </p:nvSpPr>
        <p:spPr>
          <a:xfrm>
            <a:off x="0" y="-1"/>
            <a:ext cx="24384000" cy="13716001"/>
          </a:xfrm>
          <a:prstGeom prst="rect">
            <a:avLst/>
          </a:prstGeom>
          <a:solidFill>
            <a:srgbClr val="000000">
              <a:alpha val="45409"/>
            </a:srgbClr>
          </a:solidFill>
          <a:ln w="12700">
            <a:miter lim="400000"/>
          </a:ln>
        </p:spPr>
        <p:txBody>
          <a:bodyPr lIns="50800" tIns="50800" rIns="50800" bIns="50800" anchor="ctr"/>
          <a:lstStyle/>
          <a:p>
            <a:pPr>
              <a:defRPr b="0" sz="3200">
                <a:latin typeface="+mn-lt"/>
                <a:ea typeface="+mn-ea"/>
                <a:cs typeface="+mn-cs"/>
                <a:sym typeface="Helvetica Neue Medium"/>
              </a:defRPr>
            </a:pPr>
          </a:p>
        </p:txBody>
      </p:sp>
      <p:sp>
        <p:nvSpPr>
          <p:cNvPr id="243" name="Audio"/>
          <p:cNvSpPr txBox="1"/>
          <p:nvPr/>
        </p:nvSpPr>
        <p:spPr>
          <a:xfrm>
            <a:off x="9444599" y="1655902"/>
            <a:ext cx="4172279" cy="125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000">
                <a:latin typeface="Arial"/>
                <a:ea typeface="Arial"/>
                <a:cs typeface="Arial"/>
                <a:sym typeface="Arial"/>
              </a:defRPr>
            </a:lvl1pPr>
          </a:lstStyle>
          <a:p>
            <a:pPr/>
            <a:r>
              <a:t>Audio</a:t>
            </a:r>
          </a:p>
        </p:txBody>
      </p:sp>
      <p:sp>
        <p:nvSpPr>
          <p:cNvPr id="244" name="Audio is where I got my start in this industry. I went to school to become an electrician and ended up shadowing at the university venue as an audio engineer.…"/>
          <p:cNvSpPr txBox="1"/>
          <p:nvPr/>
        </p:nvSpPr>
        <p:spPr>
          <a:xfrm>
            <a:off x="9444599" y="2913202"/>
            <a:ext cx="15154681" cy="87514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b="0" sz="3200">
                <a:latin typeface="Arial"/>
                <a:ea typeface="Arial"/>
                <a:cs typeface="Arial"/>
                <a:sym typeface="Arial"/>
              </a:defRPr>
            </a:pPr>
            <a:r>
              <a:t>Audio is where I got my start in this industry. I went to school to become an electrician and ended up shadowing at the university venue as an audio engineer. </a:t>
            </a:r>
          </a:p>
          <a:p>
            <a:pPr algn="l">
              <a:defRPr b="0" sz="3200">
                <a:latin typeface="Arial"/>
                <a:ea typeface="Arial"/>
                <a:cs typeface="Arial"/>
                <a:sym typeface="Arial"/>
              </a:defRPr>
            </a:pPr>
          </a:p>
          <a:p>
            <a:pPr algn="l">
              <a:defRPr b="0" sz="3200">
                <a:latin typeface="Arial"/>
                <a:ea typeface="Arial"/>
                <a:cs typeface="Arial"/>
                <a:sym typeface="Arial"/>
              </a:defRPr>
            </a:pPr>
            <a:r>
              <a:t>I’ve spent 3 years as resident tech at a 500-cap music venue, doing FOH, monitors and lighting. Over the last 9 years I’ve done countless high profile corporate events, on everything from a Mackie 1402 to a D-Show. I am used to the pressure of being live-to-air for audio, having done many government press briefings. I have certifications from major vendors for wireless coordination, networking (Dante level 2), and console operation</a:t>
            </a:r>
          </a:p>
          <a:p>
            <a:pPr algn="l">
              <a:defRPr b="0" sz="3200">
                <a:latin typeface="Arial"/>
                <a:ea typeface="Arial"/>
                <a:cs typeface="Arial"/>
                <a:sym typeface="Arial"/>
              </a:defRPr>
            </a:pPr>
          </a:p>
          <a:p>
            <a:pPr algn="l">
              <a:defRPr b="0" sz="3200">
                <a:latin typeface="Arial"/>
                <a:ea typeface="Arial"/>
                <a:cs typeface="Arial"/>
                <a:sym typeface="Arial"/>
              </a:defRPr>
            </a:pPr>
            <a:r>
              <a:t>I am comfortable on-</a:t>
            </a:r>
          </a:p>
          <a:p>
            <a:pPr algn="l">
              <a:defRPr b="0" sz="3200">
                <a:latin typeface="Arial"/>
                <a:ea typeface="Arial"/>
                <a:cs typeface="Arial"/>
                <a:sym typeface="Arial"/>
              </a:defRPr>
            </a:pPr>
            <a:r>
              <a:t>Yamaha CL and QL (and LS9), Soundcraft Vi and Si series, Avid Venue series, Allen and Heath, any analog hardware, Shure Wireless Workbench, Smaart, Reaper and more.</a:t>
            </a:r>
          </a:p>
          <a:p>
            <a:pPr algn="l">
              <a:defRPr b="0" sz="3200">
                <a:latin typeface="Arial"/>
                <a:ea typeface="Arial"/>
                <a:cs typeface="Arial"/>
                <a:sym typeface="Arial"/>
              </a:defRPr>
            </a:pPr>
          </a:p>
          <a:p>
            <a:pPr algn="l">
              <a:defRPr b="0" sz="3200">
                <a:latin typeface="Arial"/>
                <a:ea typeface="Arial"/>
                <a:cs typeface="Arial"/>
                <a:sym typeface="Arial"/>
              </a:defRPr>
            </a:pPr>
            <a:r>
              <a:t>I’d like to push myself more for systems engineering, and plan on taking line array and predictions courses from L-Acoustics and d&amp;b. I would also like to get in more time with DiGiCo platforms. </a:t>
            </a:r>
          </a:p>
        </p:txBody>
      </p:sp>
      <p:grpSp>
        <p:nvGrpSpPr>
          <p:cNvPr id="247" name="Group">
            <a:hlinkClick r:id="rId3" invalidUrl="" action="ppaction://hlinksldjump" tgtFrame="" tooltip="" history="1" highlightClick="0" endSnd="0"/>
          </p:cNvPr>
          <p:cNvGrpSpPr/>
          <p:nvPr/>
        </p:nvGrpSpPr>
        <p:grpSpPr>
          <a:xfrm>
            <a:off x="1279091" y="11271653"/>
            <a:ext cx="4368826" cy="915531"/>
            <a:chOff x="0" y="0"/>
            <a:chExt cx="4368825" cy="915530"/>
          </a:xfrm>
        </p:grpSpPr>
        <p:sp>
          <p:nvSpPr>
            <p:cNvPr id="245"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46"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256" name="Group"/>
          <p:cNvGrpSpPr/>
          <p:nvPr/>
        </p:nvGrpSpPr>
        <p:grpSpPr>
          <a:xfrm>
            <a:off x="2894282" y="0"/>
            <a:ext cx="18595435" cy="2282027"/>
            <a:chOff x="0" y="0"/>
            <a:chExt cx="18595433" cy="2282026"/>
          </a:xfrm>
        </p:grpSpPr>
        <p:sp>
          <p:nvSpPr>
            <p:cNvPr id="248"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49"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50"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251"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252"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53" name="Email Now">
              <a:hlinkClick r:id="rId4"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254"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255" name="ffffffff.png" descr="ffffffff.png"/>
            <p:cNvPicPr>
              <a:picLocks noChangeAspect="1"/>
            </p:cNvPicPr>
            <p:nvPr/>
          </p:nvPicPr>
          <p:blipFill>
            <a:blip r:embed="rId5">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G_1337.JPG" descr="IMG_1337.JPG"/>
          <p:cNvPicPr>
            <a:picLocks noChangeAspect="1"/>
          </p:cNvPicPr>
          <p:nvPr/>
        </p:nvPicPr>
        <p:blipFill>
          <a:blip r:embed="rId2">
            <a:extLst/>
          </a:blip>
          <a:srcRect l="0" t="52513" r="0" b="5298"/>
          <a:stretch>
            <a:fillRect/>
          </a:stretch>
        </p:blipFill>
        <p:spPr>
          <a:xfrm>
            <a:off x="0" y="523964"/>
            <a:ext cx="24384001" cy="13716000"/>
          </a:xfrm>
          <a:prstGeom prst="rect">
            <a:avLst/>
          </a:prstGeom>
          <a:ln w="12700">
            <a:miter lim="400000"/>
          </a:ln>
        </p:spPr>
      </p:pic>
      <p:sp>
        <p:nvSpPr>
          <p:cNvPr id="259" name="Rectangle"/>
          <p:cNvSpPr/>
          <p:nvPr/>
        </p:nvSpPr>
        <p:spPr>
          <a:xfrm>
            <a:off x="-1" y="-1"/>
            <a:ext cx="24384001" cy="13716001"/>
          </a:xfrm>
          <a:prstGeom prst="rect">
            <a:avLst/>
          </a:prstGeom>
          <a:solidFill>
            <a:srgbClr val="000000">
              <a:alpha val="25506"/>
            </a:srgbClr>
          </a:solidFill>
          <a:ln w="12700">
            <a:miter lim="400000"/>
          </a:ln>
        </p:spPr>
        <p:txBody>
          <a:bodyPr lIns="50800" tIns="50800" rIns="50800" bIns="50800" anchor="ctr"/>
          <a:lstStyle/>
          <a:p>
            <a:pPr>
              <a:defRPr b="0" sz="3200">
                <a:latin typeface="+mn-lt"/>
                <a:ea typeface="+mn-ea"/>
                <a:cs typeface="+mn-cs"/>
                <a:sym typeface="Helvetica Neue Medium"/>
              </a:defRPr>
            </a:pPr>
          </a:p>
        </p:txBody>
      </p:sp>
      <p:sp>
        <p:nvSpPr>
          <p:cNvPr id="260" name="Rectangle"/>
          <p:cNvSpPr/>
          <p:nvPr/>
        </p:nvSpPr>
        <p:spPr>
          <a:xfrm>
            <a:off x="12479025" y="243274"/>
            <a:ext cx="11904975" cy="13472727"/>
          </a:xfrm>
          <a:prstGeom prst="rect">
            <a:avLst/>
          </a:prstGeom>
          <a:solidFill>
            <a:srgbClr val="000000">
              <a:alpha val="61166"/>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263" name="Group"/>
          <p:cNvGrpSpPr/>
          <p:nvPr/>
        </p:nvGrpSpPr>
        <p:grpSpPr>
          <a:xfrm>
            <a:off x="12479026" y="3734788"/>
            <a:ext cx="10270236" cy="4709726"/>
            <a:chOff x="0" y="544258"/>
            <a:chExt cx="10270235" cy="4709724"/>
          </a:xfrm>
        </p:grpSpPr>
        <p:sp>
          <p:nvSpPr>
            <p:cNvPr id="261" name="Video"/>
            <p:cNvSpPr/>
            <p:nvPr/>
          </p:nvSpPr>
          <p:spPr>
            <a:xfrm>
              <a:off x="1391094" y="54425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latin typeface="Arial"/>
                  <a:ea typeface="Arial"/>
                  <a:cs typeface="Arial"/>
                  <a:sym typeface="Arial"/>
                </a:defRPr>
              </a:lvl1pPr>
            </a:lstStyle>
            <a:p>
              <a:pPr/>
              <a:r>
                <a:t>Video</a:t>
              </a:r>
            </a:p>
          </p:txBody>
        </p:sp>
        <p:sp>
          <p:nvSpPr>
            <p:cNvPr id="262" name="Having spent many years as Graphics, VT, and Vision mixing, I come fully prepared for almost any video position. Having also spent time as a camera-operator, I can work closely to make sure the footage produced will be exactly what the end client was loo"/>
            <p:cNvSpPr/>
            <p:nvPr/>
          </p:nvSpPr>
          <p:spPr>
            <a:xfrm>
              <a:off x="0" y="5253983"/>
              <a:ext cx="1027023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3200">
                  <a:latin typeface="Arial"/>
                  <a:ea typeface="Arial"/>
                  <a:cs typeface="Arial"/>
                  <a:sym typeface="Arial"/>
                </a:defRPr>
              </a:pPr>
              <a:r>
                <a:t>Having spent many years as Graphics, VT, and Vision mixing, I come fully prepared for almost any video position. Having also spent time as a camera-operator, I can work closely to make sure the footage produced will be exactly what the end client was looking for.</a:t>
              </a:r>
            </a:p>
            <a:p>
              <a:pPr algn="l">
                <a:defRPr b="0" sz="3200">
                  <a:latin typeface="Arial"/>
                  <a:ea typeface="Arial"/>
                  <a:cs typeface="Arial"/>
                  <a:sym typeface="Arial"/>
                </a:defRPr>
              </a:pPr>
            </a:p>
            <a:p>
              <a:pPr algn="l">
                <a:defRPr b="0" sz="3200">
                  <a:latin typeface="Arial"/>
                  <a:ea typeface="Arial"/>
                  <a:cs typeface="Arial"/>
                  <a:sym typeface="Arial"/>
                </a:defRPr>
              </a:pPr>
              <a:r>
                <a:t>I am confident with-</a:t>
              </a:r>
            </a:p>
            <a:p>
              <a:pPr algn="l">
                <a:defRPr b="0" sz="3200">
                  <a:latin typeface="Arial"/>
                  <a:ea typeface="Arial"/>
                  <a:cs typeface="Arial"/>
                  <a:sym typeface="Arial"/>
                </a:defRPr>
              </a:pPr>
              <a:r>
                <a:t>Playout Software - Qlab, Playback Pro, CasparCG (still learning), PowerPoint, Keynote, Millumin, Resolume Arena</a:t>
              </a:r>
            </a:p>
            <a:p>
              <a:pPr algn="l">
                <a:defRPr b="0" sz="3200">
                  <a:latin typeface="Arial"/>
                  <a:ea typeface="Arial"/>
                  <a:cs typeface="Arial"/>
                  <a:sym typeface="Arial"/>
                </a:defRPr>
              </a:pPr>
              <a:r>
                <a:t>Switching Platforms - Barco, Analog Way, Christie, Blackmagic, Roland, Panasonic and Data Video.</a:t>
              </a:r>
            </a:p>
            <a:p>
              <a:pPr algn="l">
                <a:defRPr b="0" sz="3200">
                  <a:latin typeface="Arial"/>
                  <a:ea typeface="Arial"/>
                  <a:cs typeface="Arial"/>
                  <a:sym typeface="Arial"/>
                </a:defRPr>
              </a:pPr>
              <a:r>
                <a:t>I travel with my own Stream Deck and MacBook Pro.</a:t>
              </a:r>
            </a:p>
            <a:p>
              <a:pPr algn="l">
                <a:defRPr b="0" sz="3200">
                  <a:latin typeface="Arial"/>
                  <a:ea typeface="Arial"/>
                  <a:cs typeface="Arial"/>
                  <a:sym typeface="Arial"/>
                </a:defRPr>
              </a:pPr>
            </a:p>
            <a:p>
              <a:pPr algn="l">
                <a:defRPr b="0" sz="3200">
                  <a:latin typeface="Arial"/>
                  <a:ea typeface="Arial"/>
                  <a:cs typeface="Arial"/>
                  <a:sym typeface="Arial"/>
                </a:defRPr>
              </a:pPr>
              <a:r>
                <a:t>I would like to learn more with - </a:t>
              </a:r>
            </a:p>
            <a:p>
              <a:pPr algn="l">
                <a:defRPr b="0" sz="3200">
                  <a:latin typeface="Arial"/>
                  <a:ea typeface="Arial"/>
                  <a:cs typeface="Arial"/>
                  <a:sym typeface="Arial"/>
                </a:defRPr>
              </a:pPr>
              <a:r>
                <a:t>D3, E2, Grass Valley, Broadcast-focused playout, and more about camera shading for broadcast.</a:t>
              </a:r>
            </a:p>
          </p:txBody>
        </p:sp>
      </p:grpSp>
      <p:grpSp>
        <p:nvGrpSpPr>
          <p:cNvPr id="266" name="Group">
            <a:hlinkClick r:id="rId3" invalidUrl="" action="ppaction://hlinksldjump" tgtFrame="" tooltip="" history="1" highlightClick="0" endSnd="0"/>
          </p:cNvPr>
          <p:cNvGrpSpPr/>
          <p:nvPr/>
        </p:nvGrpSpPr>
        <p:grpSpPr>
          <a:xfrm>
            <a:off x="1279091" y="11271653"/>
            <a:ext cx="4368826" cy="915531"/>
            <a:chOff x="0" y="0"/>
            <a:chExt cx="4368825" cy="915530"/>
          </a:xfrm>
        </p:grpSpPr>
        <p:sp>
          <p:nvSpPr>
            <p:cNvPr id="264"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65"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275" name="Group"/>
          <p:cNvGrpSpPr/>
          <p:nvPr/>
        </p:nvGrpSpPr>
        <p:grpSpPr>
          <a:xfrm>
            <a:off x="2894282" y="0"/>
            <a:ext cx="18595435" cy="2282027"/>
            <a:chOff x="0" y="0"/>
            <a:chExt cx="18595433" cy="2282026"/>
          </a:xfrm>
        </p:grpSpPr>
        <p:sp>
          <p:nvSpPr>
            <p:cNvPr id="267"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68"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69"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270"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271"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72" name="Email Now">
              <a:hlinkClick r:id="rId4"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273"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274" name="ffffffff.png" descr="ffffffff.png"/>
            <p:cNvPicPr>
              <a:picLocks noChangeAspect="1"/>
            </p:cNvPicPr>
            <p:nvPr/>
          </p:nvPicPr>
          <p:blipFill>
            <a:blip r:embed="rId5">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IMG_3005.jpeg" descr="IMG_3005.jpeg"/>
          <p:cNvPicPr>
            <a:picLocks noChangeAspect="1"/>
          </p:cNvPicPr>
          <p:nvPr/>
        </p:nvPicPr>
        <p:blipFill>
          <a:blip r:embed="rId2">
            <a:extLst/>
          </a:blip>
          <a:srcRect l="3434" t="0" r="0" b="0"/>
          <a:stretch>
            <a:fillRect/>
          </a:stretch>
        </p:blipFill>
        <p:spPr>
          <a:xfrm>
            <a:off x="0" y="1261046"/>
            <a:ext cx="15650013" cy="12154939"/>
          </a:xfrm>
          <a:prstGeom prst="rect">
            <a:avLst/>
          </a:prstGeom>
          <a:ln w="12700">
            <a:miter lim="400000"/>
          </a:ln>
        </p:spPr>
      </p:pic>
      <p:pic>
        <p:nvPicPr>
          <p:cNvPr id="278" name="Michael-Lewis.jpeg" descr="Michael-Lewis.jpeg"/>
          <p:cNvPicPr>
            <a:picLocks noChangeAspect="1"/>
          </p:cNvPicPr>
          <p:nvPr/>
        </p:nvPicPr>
        <p:blipFill>
          <a:blip r:embed="rId3">
            <a:extLst/>
          </a:blip>
          <a:srcRect l="0" t="0" r="0" b="2757"/>
          <a:stretch>
            <a:fillRect/>
          </a:stretch>
        </p:blipFill>
        <p:spPr>
          <a:xfrm>
            <a:off x="15650012" y="1261046"/>
            <a:ext cx="8538721" cy="12454954"/>
          </a:xfrm>
          <a:prstGeom prst="rect">
            <a:avLst/>
          </a:prstGeom>
          <a:ln w="12700">
            <a:miter lim="400000"/>
          </a:ln>
        </p:spPr>
      </p:pic>
      <p:sp>
        <p:nvSpPr>
          <p:cNvPr id="279" name="Rectangle"/>
          <p:cNvSpPr/>
          <p:nvPr/>
        </p:nvSpPr>
        <p:spPr>
          <a:xfrm>
            <a:off x="0" y="-1"/>
            <a:ext cx="24384001" cy="13716001"/>
          </a:xfrm>
          <a:prstGeom prst="rect">
            <a:avLst/>
          </a:prstGeom>
          <a:solidFill>
            <a:srgbClr val="000000">
              <a:alpha val="56659"/>
            </a:srgbClr>
          </a:solidFill>
          <a:ln w="12700">
            <a:miter lim="400000"/>
          </a:ln>
        </p:spPr>
        <p:txBody>
          <a:bodyPr lIns="50800" tIns="50800" rIns="50800" bIns="50800" anchor="ctr"/>
          <a:lstStyle/>
          <a:p>
            <a:pPr>
              <a:defRPr b="0" sz="3200">
                <a:latin typeface="+mn-lt"/>
                <a:ea typeface="+mn-ea"/>
                <a:cs typeface="+mn-cs"/>
                <a:sym typeface="Helvetica Neue Medium"/>
              </a:defRPr>
            </a:pPr>
          </a:p>
        </p:txBody>
      </p:sp>
      <p:sp>
        <p:nvSpPr>
          <p:cNvPr id="280" name="Digital"/>
          <p:cNvSpPr txBox="1"/>
          <p:nvPr/>
        </p:nvSpPr>
        <p:spPr>
          <a:xfrm>
            <a:off x="3449484" y="2389162"/>
            <a:ext cx="3321167" cy="13205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000">
                <a:latin typeface="Arial"/>
                <a:ea typeface="Arial"/>
                <a:cs typeface="Arial"/>
                <a:sym typeface="Arial"/>
              </a:defRPr>
            </a:lvl1pPr>
          </a:lstStyle>
          <a:p>
            <a:pPr/>
            <a:r>
              <a:t>Digital</a:t>
            </a:r>
          </a:p>
        </p:txBody>
      </p:sp>
      <p:sp>
        <p:nvSpPr>
          <p:cNvPr id="281" name="As the standards keep changing, I continue to keep learning and adapting. An interesting game of cat and mouse, we need to adapt to cutting edge demands while keeping our signal as fail-safe as the tried-and-true older methods. 4k,8k,60hz, HDR, how can w"/>
          <p:cNvSpPr txBox="1"/>
          <p:nvPr/>
        </p:nvSpPr>
        <p:spPr>
          <a:xfrm>
            <a:off x="3449484" y="3816813"/>
            <a:ext cx="10694700" cy="8377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3200">
                <a:latin typeface="Arial"/>
                <a:ea typeface="Arial"/>
                <a:cs typeface="Arial"/>
                <a:sym typeface="Arial"/>
              </a:defRPr>
            </a:pPr>
            <a:r>
              <a:t>As the standards keep changing, I continue to keep learning and adapting. An interesting game of cat and mouse, we need to adapt to cutting edge demands while keeping our signal as fail-safe as the tried-and-true older methods. 4k,8k,60hz, HDR, how can we jam it all down one line safely?</a:t>
            </a:r>
          </a:p>
          <a:p>
            <a:pPr algn="l">
              <a:defRPr sz="3200">
                <a:latin typeface="Arial"/>
                <a:ea typeface="Arial"/>
                <a:cs typeface="Arial"/>
                <a:sym typeface="Arial"/>
              </a:defRPr>
            </a:pPr>
          </a:p>
          <a:p>
            <a:pPr algn="l">
              <a:defRPr sz="3200">
                <a:latin typeface="Arial"/>
                <a:ea typeface="Arial"/>
                <a:cs typeface="Arial"/>
                <a:sym typeface="Arial"/>
              </a:defRPr>
            </a:pPr>
            <a:r>
              <a:t>With everything digitised now, it’s become easier to think of a show based in Gbp/s and choosing the medium. Pictured behind is 24 spools of SDI carrying 3G 1080 to and from various locations. Fibre would have been nice that day, considering most went to sets of double stacked projectors.</a:t>
            </a:r>
          </a:p>
          <a:p>
            <a:pPr algn="l">
              <a:defRPr sz="3200">
                <a:latin typeface="Arial"/>
                <a:ea typeface="Arial"/>
                <a:cs typeface="Arial"/>
                <a:sym typeface="Arial"/>
              </a:defRPr>
            </a:pPr>
          </a:p>
          <a:p>
            <a:pPr algn="l">
              <a:defRPr sz="3200">
                <a:latin typeface="Arial"/>
                <a:ea typeface="Arial"/>
                <a:cs typeface="Arial"/>
                <a:sym typeface="Arial"/>
              </a:defRPr>
            </a:pPr>
            <a:r>
              <a:t>My networking skills are up to par, having taken Dante Level 2, Shure’s Network for AV Professionals and Microsoft’s Online IT courses.</a:t>
            </a:r>
          </a:p>
        </p:txBody>
      </p:sp>
      <p:grpSp>
        <p:nvGrpSpPr>
          <p:cNvPr id="284" name="Group">
            <a:hlinkClick r:id="rId4" invalidUrl="" action="ppaction://hlinksldjump" tgtFrame="" tooltip="" history="1" highlightClick="0" endSnd="0"/>
          </p:cNvPr>
          <p:cNvGrpSpPr/>
          <p:nvPr/>
        </p:nvGrpSpPr>
        <p:grpSpPr>
          <a:xfrm>
            <a:off x="17356207" y="11278547"/>
            <a:ext cx="4368826" cy="915531"/>
            <a:chOff x="0" y="0"/>
            <a:chExt cx="4368825" cy="915530"/>
          </a:xfrm>
        </p:grpSpPr>
        <p:sp>
          <p:nvSpPr>
            <p:cNvPr id="282"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83"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293" name="Group"/>
          <p:cNvGrpSpPr/>
          <p:nvPr/>
        </p:nvGrpSpPr>
        <p:grpSpPr>
          <a:xfrm>
            <a:off x="2894282" y="0"/>
            <a:ext cx="18595435" cy="2282027"/>
            <a:chOff x="0" y="0"/>
            <a:chExt cx="18595433" cy="2282026"/>
          </a:xfrm>
        </p:grpSpPr>
        <p:sp>
          <p:nvSpPr>
            <p:cNvPr id="285"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86"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87"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288"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289"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290" name="Email Now">
              <a:hlinkClick r:id="rId5"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291"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292" name="ffffffff.png" descr="ffffffff.png"/>
            <p:cNvPicPr>
              <a:picLocks noChangeAspect="1"/>
            </p:cNvPicPr>
            <p:nvPr/>
          </p:nvPicPr>
          <p:blipFill>
            <a:blip r:embed="rId6">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G_0183.jpeg" descr="IMG_0183.jpeg"/>
          <p:cNvPicPr>
            <a:picLocks noChangeAspect="1"/>
          </p:cNvPicPr>
          <p:nvPr/>
        </p:nvPicPr>
        <p:blipFill>
          <a:blip r:embed="rId2">
            <a:extLst/>
          </a:blip>
          <a:srcRect l="0" t="0" r="0" b="18323"/>
          <a:stretch>
            <a:fillRect/>
          </a:stretch>
        </p:blipFill>
        <p:spPr>
          <a:xfrm>
            <a:off x="14923293" y="7874328"/>
            <a:ext cx="9536325" cy="5841672"/>
          </a:xfrm>
          <a:prstGeom prst="rect">
            <a:avLst/>
          </a:prstGeom>
          <a:ln w="12700">
            <a:miter lim="400000"/>
          </a:ln>
        </p:spPr>
      </p:pic>
      <p:pic>
        <p:nvPicPr>
          <p:cNvPr id="296" name="IMG_0270.jpeg" descr="IMG_0270.jpeg"/>
          <p:cNvPicPr>
            <a:picLocks noChangeAspect="1"/>
          </p:cNvPicPr>
          <p:nvPr/>
        </p:nvPicPr>
        <p:blipFill>
          <a:blip r:embed="rId3">
            <a:extLst/>
          </a:blip>
          <a:srcRect l="0" t="16730" r="0" b="37696"/>
          <a:stretch>
            <a:fillRect/>
          </a:stretch>
        </p:blipFill>
        <p:spPr>
          <a:xfrm>
            <a:off x="0" y="8525351"/>
            <a:ext cx="14923469" cy="5100849"/>
          </a:xfrm>
          <a:prstGeom prst="rect">
            <a:avLst/>
          </a:prstGeom>
          <a:ln w="12700">
            <a:miter lim="400000"/>
          </a:ln>
        </p:spPr>
      </p:pic>
      <p:pic>
        <p:nvPicPr>
          <p:cNvPr id="297" name="Projection Mapping and blending testing.jpeg" descr="Projection Mapping and blending testing.jpeg"/>
          <p:cNvPicPr>
            <a:picLocks noChangeAspect="1"/>
          </p:cNvPicPr>
          <p:nvPr/>
        </p:nvPicPr>
        <p:blipFill>
          <a:blip r:embed="rId4">
            <a:extLst/>
          </a:blip>
          <a:srcRect l="702" t="23420" r="0" b="27537"/>
          <a:stretch>
            <a:fillRect/>
          </a:stretch>
        </p:blipFill>
        <p:spPr>
          <a:xfrm>
            <a:off x="-41" y="0"/>
            <a:ext cx="24384081" cy="8567295"/>
          </a:xfrm>
          <a:prstGeom prst="rect">
            <a:avLst/>
          </a:prstGeom>
          <a:ln w="12700">
            <a:miter lim="400000"/>
          </a:ln>
        </p:spPr>
      </p:pic>
      <p:sp>
        <p:nvSpPr>
          <p:cNvPr id="298" name="Rectangle"/>
          <p:cNvSpPr/>
          <p:nvPr/>
        </p:nvSpPr>
        <p:spPr>
          <a:xfrm>
            <a:off x="-1" y="-1"/>
            <a:ext cx="24384001" cy="13716001"/>
          </a:xfrm>
          <a:prstGeom prst="rect">
            <a:avLst/>
          </a:prstGeom>
          <a:solidFill>
            <a:srgbClr val="000000">
              <a:alpha val="63297"/>
            </a:srgbClr>
          </a:solidFill>
          <a:ln w="12700">
            <a:miter lim="400000"/>
          </a:ln>
        </p:spPr>
        <p:txBody>
          <a:bodyPr lIns="50800" tIns="50800" rIns="50800" bIns="50800" anchor="ctr"/>
          <a:lstStyle/>
          <a:p>
            <a:pPr>
              <a:defRPr b="0" sz="3200">
                <a:latin typeface="+mn-lt"/>
                <a:ea typeface="+mn-ea"/>
                <a:cs typeface="+mn-cs"/>
                <a:sym typeface="Helvetica Neue Medium"/>
              </a:defRPr>
            </a:pPr>
          </a:p>
        </p:txBody>
      </p:sp>
      <p:grpSp>
        <p:nvGrpSpPr>
          <p:cNvPr id="301" name="Group"/>
          <p:cNvGrpSpPr/>
          <p:nvPr/>
        </p:nvGrpSpPr>
        <p:grpSpPr>
          <a:xfrm>
            <a:off x="2894282" y="2850547"/>
            <a:ext cx="12920880" cy="8225323"/>
            <a:chOff x="0" y="0"/>
            <a:chExt cx="12920878" cy="8225321"/>
          </a:xfrm>
        </p:grpSpPr>
        <p:sp>
          <p:nvSpPr>
            <p:cNvPr id="299" name="Displays"/>
            <p:cNvSpPr txBox="1"/>
            <p:nvPr/>
          </p:nvSpPr>
          <p:spPr>
            <a:xfrm>
              <a:off x="0" y="0"/>
              <a:ext cx="3771008" cy="1088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7000">
                  <a:latin typeface="Arial"/>
                  <a:ea typeface="Arial"/>
                  <a:cs typeface="Arial"/>
                  <a:sym typeface="Arial"/>
                </a:defRPr>
              </a:lvl1pPr>
            </a:lstStyle>
            <a:p>
              <a:pPr/>
              <a:r>
                <a:t>Displays</a:t>
              </a:r>
            </a:p>
          </p:txBody>
        </p:sp>
        <p:sp>
          <p:nvSpPr>
            <p:cNvPr id="300" name="I have plenty of hands-on time with projection, edge blending, data doubling, surface mapping and warping. I have planned and deployed unique aspect ratio screens, multiple-surface-immersive-spaces and plenty of traditional 16:9. I have worked with conte"/>
            <p:cNvSpPr txBox="1"/>
            <p:nvPr/>
          </p:nvSpPr>
          <p:spPr>
            <a:xfrm>
              <a:off x="0" y="1088516"/>
              <a:ext cx="12920879" cy="7136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3200">
                  <a:latin typeface="Arial"/>
                  <a:ea typeface="Arial"/>
                  <a:cs typeface="Arial"/>
                  <a:sym typeface="Arial"/>
                </a:defRPr>
              </a:pPr>
              <a:r>
                <a:t>I have plenty of hands-on time with projection, edge blending, data doubling, surface mapping and warping. I have planned and deployed unique aspect ratio screens, multiple-surface-immersive-spaces and plenty of traditional 16:9. I have worked with content creators and brand marketing directors to shape content that will work well on unique screens, whether it’s a textured and moving background, or animated sting moments. </a:t>
              </a:r>
            </a:p>
            <a:p>
              <a:pPr algn="l">
                <a:defRPr b="0" sz="3200">
                  <a:latin typeface="Arial"/>
                  <a:ea typeface="Arial"/>
                  <a:cs typeface="Arial"/>
                  <a:sym typeface="Arial"/>
                </a:defRPr>
              </a:pPr>
            </a:p>
            <a:p>
              <a:pPr algn="l">
                <a:defRPr b="0" sz="3200">
                  <a:latin typeface="Arial"/>
                  <a:ea typeface="Arial"/>
                  <a:cs typeface="Arial"/>
                  <a:sym typeface="Arial"/>
                </a:defRPr>
              </a:pPr>
              <a:r>
                <a:t>I am confident with- </a:t>
              </a:r>
            </a:p>
            <a:p>
              <a:pPr algn="l">
                <a:defRPr b="0" sz="3200">
                  <a:latin typeface="Arial"/>
                  <a:ea typeface="Arial"/>
                  <a:cs typeface="Arial"/>
                  <a:sym typeface="Arial"/>
                </a:defRPr>
              </a:pPr>
              <a:r>
                <a:t>Millumin, Resolume Arena, Christie Twist</a:t>
              </a:r>
            </a:p>
            <a:p>
              <a:pPr algn="l">
                <a:defRPr b="0" sz="3200">
                  <a:latin typeface="Arial"/>
                  <a:ea typeface="Arial"/>
                  <a:cs typeface="Arial"/>
                  <a:sym typeface="Arial"/>
                </a:defRPr>
              </a:pPr>
            </a:p>
            <a:p>
              <a:pPr algn="l">
                <a:defRPr b="0" sz="3200">
                  <a:latin typeface="Arial"/>
                  <a:ea typeface="Arial"/>
                  <a:cs typeface="Arial"/>
                  <a:sym typeface="Arial"/>
                </a:defRPr>
              </a:pPr>
              <a:r>
                <a:t> I haven’t worked with much LED and would really like to push myself in that direction. I know that upstream on the data pipeline, content needs to be manipulated well in order to get the best look on LED, and I want to become the expert!</a:t>
              </a:r>
            </a:p>
          </p:txBody>
        </p:sp>
      </p:grpSp>
      <p:grpSp>
        <p:nvGrpSpPr>
          <p:cNvPr id="304" name="Group">
            <a:hlinkClick r:id="rId5" invalidUrl="" action="ppaction://hlinksldjump" tgtFrame="" tooltip="" history="1" highlightClick="0" endSnd="0"/>
          </p:cNvPr>
          <p:cNvGrpSpPr/>
          <p:nvPr/>
        </p:nvGrpSpPr>
        <p:grpSpPr>
          <a:xfrm>
            <a:off x="19305305" y="11494737"/>
            <a:ext cx="4368826" cy="915531"/>
            <a:chOff x="0" y="0"/>
            <a:chExt cx="4368825" cy="915530"/>
          </a:xfrm>
        </p:grpSpPr>
        <p:sp>
          <p:nvSpPr>
            <p:cNvPr id="302" name="Rectangle"/>
            <p:cNvSpPr/>
            <p:nvPr/>
          </p:nvSpPr>
          <p:spPr>
            <a:xfrm>
              <a:off x="0" y="0"/>
              <a:ext cx="4368826" cy="915531"/>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03" name="BACK"/>
            <p:cNvSpPr txBox="1"/>
            <p:nvPr/>
          </p:nvSpPr>
          <p:spPr>
            <a:xfrm>
              <a:off x="501891" y="249506"/>
              <a:ext cx="3365044" cy="416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420" sz="2000">
                  <a:solidFill>
                    <a:srgbClr val="000000"/>
                  </a:solidFill>
                </a:defRPr>
              </a:lvl1pPr>
            </a:lstStyle>
            <a:p>
              <a:pPr/>
              <a:r>
                <a:t>BACK</a:t>
              </a:r>
            </a:p>
          </p:txBody>
        </p:sp>
      </p:grpSp>
      <p:grpSp>
        <p:nvGrpSpPr>
          <p:cNvPr id="313" name="Group"/>
          <p:cNvGrpSpPr/>
          <p:nvPr/>
        </p:nvGrpSpPr>
        <p:grpSpPr>
          <a:xfrm>
            <a:off x="2894282" y="0"/>
            <a:ext cx="18595435" cy="2282027"/>
            <a:chOff x="0" y="0"/>
            <a:chExt cx="18595433" cy="2282026"/>
          </a:xfrm>
        </p:grpSpPr>
        <p:sp>
          <p:nvSpPr>
            <p:cNvPr id="305" name="Rectangle"/>
            <p:cNvSpPr/>
            <p:nvPr/>
          </p:nvSpPr>
          <p:spPr>
            <a:xfrm>
              <a:off x="0" y="0"/>
              <a:ext cx="3956107" cy="2282027"/>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06" name="Rectangle"/>
            <p:cNvSpPr/>
            <p:nvPr/>
          </p:nvSpPr>
          <p:spPr>
            <a:xfrm>
              <a:off x="3926216" y="0"/>
              <a:ext cx="14669218" cy="1350660"/>
            </a:xfrm>
            <a:prstGeom prst="rect">
              <a:avLst/>
            </a:prstGeom>
            <a:solidFill>
              <a:srgbClr val="212121"/>
            </a:solidFill>
            <a:ln w="12700" cap="flat">
              <a:noFill/>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07" name="Michael"/>
            <p:cNvSpPr txBox="1"/>
            <p:nvPr/>
          </p:nvSpPr>
          <p:spPr>
            <a:xfrm>
              <a:off x="11840778" y="383229"/>
              <a:ext cx="162751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Michael</a:t>
              </a:r>
            </a:p>
          </p:txBody>
        </p:sp>
        <p:sp>
          <p:nvSpPr>
            <p:cNvPr id="308" name="Lewis"/>
            <p:cNvSpPr txBox="1"/>
            <p:nvPr/>
          </p:nvSpPr>
          <p:spPr>
            <a:xfrm>
              <a:off x="13612776" y="383229"/>
              <a:ext cx="125972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Lewis</a:t>
              </a:r>
            </a:p>
          </p:txBody>
        </p:sp>
        <p:sp>
          <p:nvSpPr>
            <p:cNvPr id="309" name="Line"/>
            <p:cNvSpPr/>
            <p:nvPr/>
          </p:nvSpPr>
          <p:spPr>
            <a:xfrm flipV="1">
              <a:off x="15410368" y="0"/>
              <a:ext cx="1" cy="135066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b="0" sz="3200">
                  <a:latin typeface="+mn-lt"/>
                  <a:ea typeface="+mn-ea"/>
                  <a:cs typeface="+mn-cs"/>
                  <a:sym typeface="Helvetica Neue Medium"/>
                </a:defRPr>
              </a:pPr>
            </a:p>
          </p:txBody>
        </p:sp>
        <p:sp>
          <p:nvSpPr>
            <p:cNvPr id="310" name="Email Now">
              <a:hlinkClick r:id="rId6" invalidUrl="" action="" tgtFrame="" tooltip="" history="1" highlightClick="0" endSnd="0"/>
            </p:cNvPr>
            <p:cNvSpPr txBox="1"/>
            <p:nvPr/>
          </p:nvSpPr>
          <p:spPr>
            <a:xfrm>
              <a:off x="15948238" y="383229"/>
              <a:ext cx="221426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latin typeface="Arial"/>
                  <a:ea typeface="Arial"/>
                  <a:cs typeface="Arial"/>
                  <a:sym typeface="Arial"/>
                </a:defRPr>
              </a:lvl1pPr>
            </a:lstStyle>
            <a:p>
              <a:pPr/>
              <a:r>
                <a:t>Email Now</a:t>
              </a:r>
            </a:p>
          </p:txBody>
        </p:sp>
        <p:sp>
          <p:nvSpPr>
            <p:cNvPr id="311" name="Group"/>
            <p:cNvSpPr txBox="1"/>
            <p:nvPr/>
          </p:nvSpPr>
          <p:spPr>
            <a:xfrm>
              <a:off x="3118666" y="59380"/>
              <a:ext cx="9968940"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500">
                  <a:latin typeface="Arial"/>
                  <a:ea typeface="Arial"/>
                  <a:cs typeface="Arial"/>
                  <a:sym typeface="Arial"/>
                </a:defRPr>
              </a:lvl1pPr>
            </a:lstStyle>
            <a:p>
              <a:pPr/>
              <a:r>
                <a:t>Freelance AV Technician</a:t>
              </a:r>
            </a:p>
          </p:txBody>
        </p:sp>
        <p:pic>
          <p:nvPicPr>
            <p:cNvPr id="312" name="ffffffff.png" descr="ffffffff.png"/>
            <p:cNvPicPr>
              <a:picLocks noChangeAspect="1"/>
            </p:cNvPicPr>
            <p:nvPr/>
          </p:nvPicPr>
          <p:blipFill>
            <a:blip r:embed="rId7">
              <a:extLst/>
            </a:blip>
            <a:stretch>
              <a:fillRect/>
            </a:stretch>
          </p:blipFill>
          <p:spPr>
            <a:xfrm>
              <a:off x="425951" y="173583"/>
              <a:ext cx="3104204" cy="19348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